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99" r:id="rId4"/>
    <p:sldId id="264" r:id="rId5"/>
    <p:sldId id="261" r:id="rId6"/>
    <p:sldId id="262" r:id="rId7"/>
    <p:sldId id="263" r:id="rId8"/>
    <p:sldId id="268" r:id="rId9"/>
    <p:sldId id="296" r:id="rId10"/>
    <p:sldId id="269" r:id="rId11"/>
    <p:sldId id="281" r:id="rId12"/>
    <p:sldId id="270" r:id="rId13"/>
    <p:sldId id="330" r:id="rId14"/>
    <p:sldId id="329" r:id="rId15"/>
    <p:sldId id="332" r:id="rId16"/>
    <p:sldId id="300" r:id="rId17"/>
    <p:sldId id="301" r:id="rId18"/>
    <p:sldId id="302" r:id="rId19"/>
    <p:sldId id="307" r:id="rId20"/>
    <p:sldId id="298" r:id="rId21"/>
    <p:sldId id="30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0000"/>
    <a:srgbClr val="000066"/>
    <a:srgbClr val="660066"/>
    <a:srgbClr val="660033"/>
    <a:srgbClr val="040AFC"/>
    <a:srgbClr val="FDFCE3"/>
    <a:srgbClr val="D1FBFA"/>
    <a:srgbClr val="DBEFF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4" d="100"/>
          <a:sy n="84" d="100"/>
        </p:scale>
        <p:origin x="134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5E983-B5C7-4A01-BE88-4EF679580DFD}" type="doc">
      <dgm:prSet loTypeId="urn:microsoft.com/office/officeart/2005/8/layout/process4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66F5564-C53C-434F-9433-D6A316130546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dirty="0" smtClean="0">
              <a:solidFill>
                <a:srgbClr val="000099"/>
              </a:solidFill>
            </a:rPr>
            <a:t>Председатель</a:t>
          </a:r>
        </a:p>
        <a:p>
          <a:r>
            <a:rPr lang="ru-RU" sz="2000" dirty="0" smtClean="0">
              <a:solidFill>
                <a:srgbClr val="000099"/>
              </a:solidFill>
            </a:rPr>
            <a:t> Управляющего совета</a:t>
          </a:r>
          <a:endParaRPr lang="ru-RU" sz="2000" dirty="0">
            <a:solidFill>
              <a:srgbClr val="000099"/>
            </a:solidFill>
          </a:endParaRPr>
        </a:p>
      </dgm:t>
    </dgm:pt>
    <dgm:pt modelId="{D1280DC5-E169-49C5-B94F-371D213880A2}" type="parTrans" cxnId="{099B5E7A-68BB-4A2C-BB4A-E0DB84A23CF1}">
      <dgm:prSet/>
      <dgm:spPr/>
      <dgm:t>
        <a:bodyPr/>
        <a:lstStyle/>
        <a:p>
          <a:endParaRPr lang="ru-RU"/>
        </a:p>
      </dgm:t>
    </dgm:pt>
    <dgm:pt modelId="{93864D21-3E41-4891-A90D-49FE7D13294B}" type="sibTrans" cxnId="{099B5E7A-68BB-4A2C-BB4A-E0DB84A23CF1}">
      <dgm:prSet/>
      <dgm:spPr/>
      <dgm:t>
        <a:bodyPr/>
        <a:lstStyle/>
        <a:p>
          <a:endParaRPr lang="ru-RU"/>
        </a:p>
      </dgm:t>
    </dgm:pt>
    <dgm:pt modelId="{D61C156C-4AE0-4B33-8BC9-5503ABE1FA3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Заместитель Председателя</a:t>
          </a:r>
        </a:p>
        <a:p>
          <a:r>
            <a:rPr lang="ru-RU" sz="2000" dirty="0" smtClean="0">
              <a:solidFill>
                <a:srgbClr val="000099"/>
              </a:solidFill>
            </a:rPr>
            <a:t>Управляющего совета</a:t>
          </a:r>
          <a:endParaRPr lang="ru-RU" sz="2000" dirty="0">
            <a:solidFill>
              <a:srgbClr val="000099"/>
            </a:solidFill>
          </a:endParaRPr>
        </a:p>
      </dgm:t>
    </dgm:pt>
    <dgm:pt modelId="{9965FFE5-2427-4124-AF28-E31DC23719C9}" type="parTrans" cxnId="{30A12DD2-7BD6-42CD-8FBD-387842781800}">
      <dgm:prSet/>
      <dgm:spPr/>
      <dgm:t>
        <a:bodyPr/>
        <a:lstStyle/>
        <a:p>
          <a:endParaRPr lang="ru-RU"/>
        </a:p>
      </dgm:t>
    </dgm:pt>
    <dgm:pt modelId="{0EB3CDE8-DE19-4422-8A43-F599260DD344}" type="sibTrans" cxnId="{30A12DD2-7BD6-42CD-8FBD-387842781800}">
      <dgm:prSet/>
      <dgm:spPr/>
      <dgm:t>
        <a:bodyPr/>
        <a:lstStyle/>
        <a:p>
          <a:endParaRPr lang="ru-RU"/>
        </a:p>
      </dgm:t>
    </dgm:pt>
    <dgm:pt modelId="{EA179EC4-4BBE-4DB0-98E0-166C70D81D3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Секретарь Управляющего совета</a:t>
          </a:r>
          <a:endParaRPr lang="ru-RU" sz="2000" dirty="0">
            <a:solidFill>
              <a:srgbClr val="000099"/>
            </a:solidFill>
          </a:endParaRPr>
        </a:p>
      </dgm:t>
    </dgm:pt>
    <dgm:pt modelId="{03213001-D2B8-4E4D-A203-DDE1181AE261}" type="parTrans" cxnId="{ECAD1CDF-71CC-4FD3-8026-42FC7220FDF7}">
      <dgm:prSet/>
      <dgm:spPr/>
      <dgm:t>
        <a:bodyPr/>
        <a:lstStyle/>
        <a:p>
          <a:endParaRPr lang="ru-RU"/>
        </a:p>
      </dgm:t>
    </dgm:pt>
    <dgm:pt modelId="{52F917D9-68F3-461C-9BE8-C6ED45EF2D08}" type="sibTrans" cxnId="{ECAD1CDF-71CC-4FD3-8026-42FC7220FDF7}">
      <dgm:prSet/>
      <dgm:spPr/>
      <dgm:t>
        <a:bodyPr/>
        <a:lstStyle/>
        <a:p>
          <a:endParaRPr lang="ru-RU"/>
        </a:p>
      </dgm:t>
    </dgm:pt>
    <dgm:pt modelId="{3BE49B0D-729A-4B40-81D1-837F50244FB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Постоянные и временные Комиссии Управляющего совета</a:t>
          </a:r>
          <a:endParaRPr lang="ru-RU" sz="2000" dirty="0">
            <a:solidFill>
              <a:srgbClr val="000099"/>
            </a:solidFill>
          </a:endParaRPr>
        </a:p>
      </dgm:t>
    </dgm:pt>
    <dgm:pt modelId="{5CBE8D50-DF57-4A7B-AF44-09A62B61DDD5}" type="parTrans" cxnId="{D701A3EA-7CD4-4AC0-9B8E-396CD8DAE114}">
      <dgm:prSet/>
      <dgm:spPr/>
      <dgm:t>
        <a:bodyPr/>
        <a:lstStyle/>
        <a:p>
          <a:endParaRPr lang="ru-RU"/>
        </a:p>
      </dgm:t>
    </dgm:pt>
    <dgm:pt modelId="{3243685B-7A11-4E52-9C0A-5E84E66322AF}" type="sibTrans" cxnId="{D701A3EA-7CD4-4AC0-9B8E-396CD8DAE114}">
      <dgm:prSet/>
      <dgm:spPr/>
      <dgm:t>
        <a:bodyPr/>
        <a:lstStyle/>
        <a:p>
          <a:endParaRPr lang="ru-RU"/>
        </a:p>
      </dgm:t>
    </dgm:pt>
    <dgm:pt modelId="{852BCD0D-F968-4F1D-BC6B-D7FD8E34D734}" type="pres">
      <dgm:prSet presAssocID="{F6B5E983-B5C7-4A01-BE88-4EF679580D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9125B-1A4F-4FE6-B856-E6270B54E26D}" type="pres">
      <dgm:prSet presAssocID="{3BE49B0D-729A-4B40-81D1-837F50244FB3}" presName="boxAndChildren" presStyleCnt="0"/>
      <dgm:spPr/>
    </dgm:pt>
    <dgm:pt modelId="{205EF0D3-FA28-4B1C-9A6F-9370A7E30E2B}" type="pres">
      <dgm:prSet presAssocID="{3BE49B0D-729A-4B40-81D1-837F50244FB3}" presName="parentTextBox" presStyleLbl="node1" presStyleIdx="0" presStyleCnt="4"/>
      <dgm:spPr/>
      <dgm:t>
        <a:bodyPr/>
        <a:lstStyle/>
        <a:p>
          <a:endParaRPr lang="ru-RU"/>
        </a:p>
      </dgm:t>
    </dgm:pt>
    <dgm:pt modelId="{6A1FCBB3-DB19-4C72-9B32-ED6503683E3E}" type="pres">
      <dgm:prSet presAssocID="{52F917D9-68F3-461C-9BE8-C6ED45EF2D08}" presName="sp" presStyleCnt="0"/>
      <dgm:spPr/>
    </dgm:pt>
    <dgm:pt modelId="{B563605E-44BC-42D9-83A1-04F1FEEE0370}" type="pres">
      <dgm:prSet presAssocID="{EA179EC4-4BBE-4DB0-98E0-166C70D81D33}" presName="arrowAndChildren" presStyleCnt="0"/>
      <dgm:spPr/>
    </dgm:pt>
    <dgm:pt modelId="{E0617E3C-54EC-4999-8FF0-559D704C0465}" type="pres">
      <dgm:prSet presAssocID="{EA179EC4-4BBE-4DB0-98E0-166C70D81D3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8621D58-90D5-4295-A72B-8DA212C70311}" type="pres">
      <dgm:prSet presAssocID="{0EB3CDE8-DE19-4422-8A43-F599260DD344}" presName="sp" presStyleCnt="0"/>
      <dgm:spPr/>
    </dgm:pt>
    <dgm:pt modelId="{4DFA1914-3ED7-4FD0-8CCA-25D09FEF9449}" type="pres">
      <dgm:prSet presAssocID="{D61C156C-4AE0-4B33-8BC9-5503ABE1FA31}" presName="arrowAndChildren" presStyleCnt="0"/>
      <dgm:spPr/>
    </dgm:pt>
    <dgm:pt modelId="{E0DD51D8-D92A-4617-8C1D-544D57035FD1}" type="pres">
      <dgm:prSet presAssocID="{D61C156C-4AE0-4B33-8BC9-5503ABE1FA3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FF5AF41-B5A7-4B88-85A0-F58EC9011921}" type="pres">
      <dgm:prSet presAssocID="{93864D21-3E41-4891-A90D-49FE7D13294B}" presName="sp" presStyleCnt="0"/>
      <dgm:spPr/>
    </dgm:pt>
    <dgm:pt modelId="{0942F9A3-6D89-466A-B8F1-5CC8D850D0CA}" type="pres">
      <dgm:prSet presAssocID="{A66F5564-C53C-434F-9433-D6A316130546}" presName="arrowAndChildren" presStyleCnt="0"/>
      <dgm:spPr/>
    </dgm:pt>
    <dgm:pt modelId="{FFA64190-233C-45B2-A4A7-CE1EAD229950}" type="pres">
      <dgm:prSet presAssocID="{A66F5564-C53C-434F-9433-D6A316130546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D9F670D-DBA2-4355-95D6-D9516AB7871C}" type="presOf" srcId="{D61C156C-4AE0-4B33-8BC9-5503ABE1FA31}" destId="{E0DD51D8-D92A-4617-8C1D-544D57035FD1}" srcOrd="0" destOrd="0" presId="urn:microsoft.com/office/officeart/2005/8/layout/process4"/>
    <dgm:cxn modelId="{D701A3EA-7CD4-4AC0-9B8E-396CD8DAE114}" srcId="{F6B5E983-B5C7-4A01-BE88-4EF679580DFD}" destId="{3BE49B0D-729A-4B40-81D1-837F50244FB3}" srcOrd="3" destOrd="0" parTransId="{5CBE8D50-DF57-4A7B-AF44-09A62B61DDD5}" sibTransId="{3243685B-7A11-4E52-9C0A-5E84E66322AF}"/>
    <dgm:cxn modelId="{9A23E710-39BB-49C8-9B58-548CA02CF8E1}" type="presOf" srcId="{EA179EC4-4BBE-4DB0-98E0-166C70D81D33}" destId="{E0617E3C-54EC-4999-8FF0-559D704C0465}" srcOrd="0" destOrd="0" presId="urn:microsoft.com/office/officeart/2005/8/layout/process4"/>
    <dgm:cxn modelId="{F2C133FE-5FF5-4CF3-9F14-325565654BD8}" type="presOf" srcId="{A66F5564-C53C-434F-9433-D6A316130546}" destId="{FFA64190-233C-45B2-A4A7-CE1EAD229950}" srcOrd="0" destOrd="0" presId="urn:microsoft.com/office/officeart/2005/8/layout/process4"/>
    <dgm:cxn modelId="{30A12DD2-7BD6-42CD-8FBD-387842781800}" srcId="{F6B5E983-B5C7-4A01-BE88-4EF679580DFD}" destId="{D61C156C-4AE0-4B33-8BC9-5503ABE1FA31}" srcOrd="1" destOrd="0" parTransId="{9965FFE5-2427-4124-AF28-E31DC23719C9}" sibTransId="{0EB3CDE8-DE19-4422-8A43-F599260DD344}"/>
    <dgm:cxn modelId="{9D8AAF85-FAB1-4AF5-B565-C7EA88AD5776}" type="presOf" srcId="{3BE49B0D-729A-4B40-81D1-837F50244FB3}" destId="{205EF0D3-FA28-4B1C-9A6F-9370A7E30E2B}" srcOrd="0" destOrd="0" presId="urn:microsoft.com/office/officeart/2005/8/layout/process4"/>
    <dgm:cxn modelId="{8F99B02D-62BC-423D-B850-E025CAB73B1A}" type="presOf" srcId="{F6B5E983-B5C7-4A01-BE88-4EF679580DFD}" destId="{852BCD0D-F968-4F1D-BC6B-D7FD8E34D734}" srcOrd="0" destOrd="0" presId="urn:microsoft.com/office/officeart/2005/8/layout/process4"/>
    <dgm:cxn modelId="{ECAD1CDF-71CC-4FD3-8026-42FC7220FDF7}" srcId="{F6B5E983-B5C7-4A01-BE88-4EF679580DFD}" destId="{EA179EC4-4BBE-4DB0-98E0-166C70D81D33}" srcOrd="2" destOrd="0" parTransId="{03213001-D2B8-4E4D-A203-DDE1181AE261}" sibTransId="{52F917D9-68F3-461C-9BE8-C6ED45EF2D08}"/>
    <dgm:cxn modelId="{099B5E7A-68BB-4A2C-BB4A-E0DB84A23CF1}" srcId="{F6B5E983-B5C7-4A01-BE88-4EF679580DFD}" destId="{A66F5564-C53C-434F-9433-D6A316130546}" srcOrd="0" destOrd="0" parTransId="{D1280DC5-E169-49C5-B94F-371D213880A2}" sibTransId="{93864D21-3E41-4891-A90D-49FE7D13294B}"/>
    <dgm:cxn modelId="{59D4F94E-A137-4138-A4D8-2A5A4AED9761}" type="presParOf" srcId="{852BCD0D-F968-4F1D-BC6B-D7FD8E34D734}" destId="{40A9125B-1A4F-4FE6-B856-E6270B54E26D}" srcOrd="0" destOrd="0" presId="urn:microsoft.com/office/officeart/2005/8/layout/process4"/>
    <dgm:cxn modelId="{CA93F19E-5C33-4931-B275-7766BBACC2B5}" type="presParOf" srcId="{40A9125B-1A4F-4FE6-B856-E6270B54E26D}" destId="{205EF0D3-FA28-4B1C-9A6F-9370A7E30E2B}" srcOrd="0" destOrd="0" presId="urn:microsoft.com/office/officeart/2005/8/layout/process4"/>
    <dgm:cxn modelId="{DBDFE478-92E6-4F43-A0EE-2A32ADFEF47C}" type="presParOf" srcId="{852BCD0D-F968-4F1D-BC6B-D7FD8E34D734}" destId="{6A1FCBB3-DB19-4C72-9B32-ED6503683E3E}" srcOrd="1" destOrd="0" presId="urn:microsoft.com/office/officeart/2005/8/layout/process4"/>
    <dgm:cxn modelId="{57550A4D-EF42-472F-8BEC-31D7F63634F1}" type="presParOf" srcId="{852BCD0D-F968-4F1D-BC6B-D7FD8E34D734}" destId="{B563605E-44BC-42D9-83A1-04F1FEEE0370}" srcOrd="2" destOrd="0" presId="urn:microsoft.com/office/officeart/2005/8/layout/process4"/>
    <dgm:cxn modelId="{ED29ED92-60EF-447B-B6A5-F4DD56C33928}" type="presParOf" srcId="{B563605E-44BC-42D9-83A1-04F1FEEE0370}" destId="{E0617E3C-54EC-4999-8FF0-559D704C0465}" srcOrd="0" destOrd="0" presId="urn:microsoft.com/office/officeart/2005/8/layout/process4"/>
    <dgm:cxn modelId="{6CD0C945-BF19-45FD-9EDF-1D149BB0C744}" type="presParOf" srcId="{852BCD0D-F968-4F1D-BC6B-D7FD8E34D734}" destId="{F8621D58-90D5-4295-A72B-8DA212C70311}" srcOrd="3" destOrd="0" presId="urn:microsoft.com/office/officeart/2005/8/layout/process4"/>
    <dgm:cxn modelId="{C37600E8-192A-4BC4-B530-ED73C0089E2A}" type="presParOf" srcId="{852BCD0D-F968-4F1D-BC6B-D7FD8E34D734}" destId="{4DFA1914-3ED7-4FD0-8CCA-25D09FEF9449}" srcOrd="4" destOrd="0" presId="urn:microsoft.com/office/officeart/2005/8/layout/process4"/>
    <dgm:cxn modelId="{1507D2DB-C5A0-4DE3-BDB7-B1DC271B341A}" type="presParOf" srcId="{4DFA1914-3ED7-4FD0-8CCA-25D09FEF9449}" destId="{E0DD51D8-D92A-4617-8C1D-544D57035FD1}" srcOrd="0" destOrd="0" presId="urn:microsoft.com/office/officeart/2005/8/layout/process4"/>
    <dgm:cxn modelId="{024E686C-40B4-48E3-99AF-24E8765C82B8}" type="presParOf" srcId="{852BCD0D-F968-4F1D-BC6B-D7FD8E34D734}" destId="{DFF5AF41-B5A7-4B88-85A0-F58EC9011921}" srcOrd="5" destOrd="0" presId="urn:microsoft.com/office/officeart/2005/8/layout/process4"/>
    <dgm:cxn modelId="{B2646751-9D4E-4E7E-ADBB-9EBCF1AAF9D8}" type="presParOf" srcId="{852BCD0D-F968-4F1D-BC6B-D7FD8E34D734}" destId="{0942F9A3-6D89-466A-B8F1-5CC8D850D0CA}" srcOrd="6" destOrd="0" presId="urn:microsoft.com/office/officeart/2005/8/layout/process4"/>
    <dgm:cxn modelId="{4A496D23-5F6B-42BE-8886-547D82AEB276}" type="presParOf" srcId="{0942F9A3-6D89-466A-B8F1-5CC8D850D0CA}" destId="{FFA64190-233C-45B2-A4A7-CE1EAD2299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EF0D3-FA28-4B1C-9A6F-9370A7E30E2B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Постоянные и временные Комиссии Управляющего совета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0" y="3333360"/>
        <a:ext cx="6096000" cy="729257"/>
      </dsp:txXfrm>
    </dsp:sp>
    <dsp:sp modelId="{E0617E3C-54EC-4999-8FF0-559D704C0465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Секретарь Управляющего совета</a:t>
          </a:r>
          <a:endParaRPr lang="ru-RU" sz="2000" kern="1200" dirty="0">
            <a:solidFill>
              <a:srgbClr val="000099"/>
            </a:solidFill>
          </a:endParaRPr>
        </a:p>
      </dsp:txBody>
      <dsp:txXfrm rot="10800000">
        <a:off x="0" y="2222700"/>
        <a:ext cx="6096000" cy="728781"/>
      </dsp:txXfrm>
    </dsp:sp>
    <dsp:sp modelId="{E0DD51D8-D92A-4617-8C1D-544D57035FD1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Заместитель Председателя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Управляющего совета</a:t>
          </a:r>
          <a:endParaRPr lang="ru-RU" sz="2000" kern="1200" dirty="0">
            <a:solidFill>
              <a:srgbClr val="000099"/>
            </a:solidFill>
          </a:endParaRPr>
        </a:p>
      </dsp:txBody>
      <dsp:txXfrm rot="10800000">
        <a:off x="0" y="1112041"/>
        <a:ext cx="6096000" cy="728781"/>
      </dsp:txXfrm>
    </dsp:sp>
    <dsp:sp modelId="{FFA64190-233C-45B2-A4A7-CE1EAD229950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rgbClr val="000099"/>
              </a:solidFill>
            </a:rPr>
            <a:t>Председатель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 Управляющего совета</a:t>
          </a:r>
          <a:endParaRPr lang="ru-RU" sz="2000" kern="1200" dirty="0">
            <a:solidFill>
              <a:srgbClr val="000099"/>
            </a:solidFill>
          </a:endParaRPr>
        </a:p>
      </dsp:txBody>
      <dsp:txXfrm rot="10800000">
        <a:off x="0" y="1381"/>
        <a:ext cx="6096000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D666-FA4F-4A88-BD1C-5010845C359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82406-6ECB-46FE-9ED8-BC28B707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1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2DFDD-A142-4DFD-A3A4-F521147121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DFC1-B356-4DC8-9C18-9706C3FAD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7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F73-EAC0-46E2-BF7C-824F06A377B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0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144D-5F5D-450D-94D1-64C4D71C4AC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88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842B-EEB8-406E-959C-74CD865B71E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09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4739-5979-4715-B1DD-1CBFD5FCDF9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9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5EA5-7780-4010-8566-F636FBAA176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84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B42F-90D1-4D23-88C0-A8DBD084B23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7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AED9-F2E7-49FD-890D-7D154596787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641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FAF8-D361-47CC-8C97-845AA47AA9D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74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90A4-642B-4A36-8722-726D9798DCF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588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405F-8F77-46F5-9E97-C97F996FA59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49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95C1-4929-4760-8D6D-123589AA52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5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6702-5EB6-4559-9041-CBBF62B8CC1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38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B8A505-C0C0-4721-AABA-040B96F6F95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\УС Вчера Сегодня Завтра\фо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665366" y="4510861"/>
            <a:ext cx="7219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660066"/>
                </a:solidFill>
              </a:rPr>
              <a:t>Управляющий </a:t>
            </a:r>
            <a:r>
              <a:rPr lang="en-US" altLang="ru-RU" sz="3600" b="1" dirty="0" smtClean="0">
                <a:solidFill>
                  <a:srgbClr val="660066"/>
                </a:solidFill>
              </a:rPr>
              <a:t>c</a:t>
            </a:r>
            <a:r>
              <a:rPr lang="ru-RU" altLang="ru-RU" sz="3600" b="1" dirty="0" err="1" smtClean="0">
                <a:solidFill>
                  <a:srgbClr val="660066"/>
                </a:solidFill>
              </a:rPr>
              <a:t>овет</a:t>
            </a:r>
            <a:endParaRPr lang="ru-RU" altLang="ru-RU" sz="3600" b="1" dirty="0">
              <a:solidFill>
                <a:srgbClr val="660066"/>
              </a:solidFill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79512" y="5419362"/>
            <a:ext cx="8964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660066"/>
                </a:solidFill>
              </a:rPr>
              <a:t>из опыты работы Муниципального бюджетного общеобразовательного лицея № 18 г. Орла</a:t>
            </a: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7584" y="4879323"/>
            <a:ext cx="7868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 smtClean="0">
                <a:solidFill>
                  <a:srgbClr val="660066"/>
                </a:solidFill>
              </a:rPr>
              <a:t>образовательной организации</a:t>
            </a:r>
            <a:endParaRPr lang="ru-RU" altLang="ru-RU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08038" y="188640"/>
            <a:ext cx="7940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>
                <a:solidFill>
                  <a:schemeClr val="bg1"/>
                </a:solidFill>
              </a:rPr>
              <a:t>Выборы в Управляющий Совет</a:t>
            </a:r>
          </a:p>
          <a:p>
            <a:endParaRPr lang="ru-RU" altLang="ru-RU" sz="3600" dirty="0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843808" y="1268760"/>
            <a:ext cx="5875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800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0712" y="2318758"/>
            <a:ext cx="2448272" cy="3274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7" y="1283119"/>
            <a:ext cx="3327242" cy="439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139" y="3400617"/>
            <a:ext cx="97722" cy="56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39" y="3553017"/>
            <a:ext cx="97722" cy="56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069" y="2125601"/>
            <a:ext cx="3185627" cy="403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_TDTEvolvingPS0002s_class 111112222\Андрей\Презентация Алфёров\Деятельность УС в образовательных организациях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2267744" y="404664"/>
            <a:ext cx="5421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 smtClean="0">
                <a:solidFill>
                  <a:srgbClr val="F60000"/>
                </a:solidFill>
              </a:rPr>
              <a:t> Руководящие органы  </a:t>
            </a:r>
            <a:endParaRPr lang="ru-RU" altLang="ru-RU" sz="3600" b="1" dirty="0">
              <a:solidFill>
                <a:srgbClr val="F6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6939502"/>
              </p:ext>
            </p:extLst>
          </p:nvPr>
        </p:nvGraphicFramePr>
        <p:xfrm>
          <a:off x="1910691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47900" y="188913"/>
            <a:ext cx="448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>
                <a:solidFill>
                  <a:schemeClr val="bg1"/>
                </a:solidFill>
              </a:rPr>
              <a:t>Документация  УС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324297" y="1580014"/>
            <a:ext cx="835215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i="1" dirty="0" smtClean="0">
                <a:solidFill>
                  <a:srgbClr val="000066"/>
                </a:solidFill>
              </a:rPr>
              <a:t>       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Извлечения </a:t>
            </a:r>
            <a:r>
              <a:rPr lang="ru-RU" altLang="ru-RU" sz="1800" i="1" dirty="0">
                <a:solidFill>
                  <a:srgbClr val="000099"/>
                </a:solidFill>
              </a:rPr>
              <a:t>из Устава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лицея, касающиеся Управляющего совета. </a:t>
            </a:r>
          </a:p>
          <a:p>
            <a:r>
              <a:rPr lang="ru-RU" altLang="ru-RU" sz="1800" i="1" dirty="0" smtClean="0">
                <a:solidFill>
                  <a:srgbClr val="000099"/>
                </a:solidFill>
              </a:rPr>
              <a:t>       Порядок работы Управляющего совета.</a:t>
            </a:r>
          </a:p>
          <a:p>
            <a:r>
              <a:rPr lang="ru-RU" sz="1800" i="1" dirty="0">
                <a:solidFill>
                  <a:srgbClr val="000099"/>
                </a:solidFill>
              </a:rPr>
              <a:t> </a:t>
            </a:r>
            <a:r>
              <a:rPr lang="ru-RU" sz="1800" i="1" dirty="0" smtClean="0">
                <a:solidFill>
                  <a:srgbClr val="000099"/>
                </a:solidFill>
              </a:rPr>
              <a:t>      Положение </a:t>
            </a:r>
            <a:r>
              <a:rPr lang="ru-RU" sz="1800" i="1" dirty="0">
                <a:solidFill>
                  <a:srgbClr val="000099"/>
                </a:solidFill>
              </a:rPr>
              <a:t>о выборах в члены Управляющего совета</a:t>
            </a:r>
            <a:r>
              <a:rPr lang="ru-RU" sz="1800" i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altLang="ru-RU" sz="1800" i="1" dirty="0" smtClean="0">
                <a:solidFill>
                  <a:srgbClr val="000099"/>
                </a:solidFill>
              </a:rPr>
              <a:t>       Список </a:t>
            </a:r>
            <a:r>
              <a:rPr lang="ru-RU" altLang="ru-RU" sz="1800" i="1" dirty="0">
                <a:solidFill>
                  <a:srgbClr val="000099"/>
                </a:solidFill>
              </a:rPr>
              <a:t>членов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совета </a:t>
            </a:r>
            <a:r>
              <a:rPr lang="ru-RU" altLang="ru-RU" sz="1800" i="1" dirty="0">
                <a:solidFill>
                  <a:srgbClr val="000099"/>
                </a:solidFill>
              </a:rPr>
              <a:t>и их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координаты. </a:t>
            </a: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Список </a:t>
            </a:r>
            <a:r>
              <a:rPr lang="ru-RU" altLang="ru-RU" sz="1800" i="1" dirty="0">
                <a:solidFill>
                  <a:srgbClr val="000099"/>
                </a:solidFill>
              </a:rPr>
              <a:t>комиссий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совета</a:t>
            </a:r>
          </a:p>
          <a:p>
            <a:r>
              <a:rPr lang="ru-RU" altLang="ru-RU" sz="1800" i="1" dirty="0" smtClean="0">
                <a:solidFill>
                  <a:srgbClr val="000099"/>
                </a:solidFill>
              </a:rPr>
              <a:t>       и </a:t>
            </a:r>
            <a:r>
              <a:rPr lang="ru-RU" altLang="ru-RU" sz="1800" i="1" dirty="0">
                <a:solidFill>
                  <a:srgbClr val="000099"/>
                </a:solidFill>
              </a:rPr>
              <a:t>их полномочия.</a:t>
            </a: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План </a:t>
            </a:r>
            <a:r>
              <a:rPr lang="ru-RU" altLang="ru-RU" sz="1800" i="1" dirty="0">
                <a:solidFill>
                  <a:srgbClr val="000099"/>
                </a:solidFill>
              </a:rPr>
              <a:t>работы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Совета.</a:t>
            </a:r>
            <a:endParaRPr lang="ru-RU" altLang="ru-RU" sz="1800" i="1" dirty="0">
              <a:solidFill>
                <a:srgbClr val="000099"/>
              </a:solidFill>
            </a:endParaRP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Протоколы </a:t>
            </a:r>
            <a:r>
              <a:rPr lang="ru-RU" altLang="ru-RU" sz="1800" i="1" dirty="0">
                <a:solidFill>
                  <a:srgbClr val="000099"/>
                </a:solidFill>
              </a:rPr>
              <a:t>заседаний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совета.</a:t>
            </a:r>
            <a:endParaRPr lang="ru-RU" altLang="ru-RU" sz="1800" i="1" dirty="0">
              <a:solidFill>
                <a:srgbClr val="000099"/>
              </a:solidFill>
            </a:endParaRP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Протоколы </a:t>
            </a:r>
            <a:r>
              <a:rPr lang="ru-RU" altLang="ru-RU" sz="1800" i="1" dirty="0">
                <a:solidFill>
                  <a:srgbClr val="000099"/>
                </a:solidFill>
              </a:rPr>
              <a:t>заседаний комиссий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</a:t>
            </a: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совета. (при наличии)</a:t>
            </a:r>
            <a:endParaRPr lang="ru-RU" altLang="ru-RU" sz="1800" i="1" dirty="0">
              <a:solidFill>
                <a:srgbClr val="000099"/>
              </a:solidFill>
            </a:endParaRP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Годовой </a:t>
            </a:r>
            <a:r>
              <a:rPr lang="ru-RU" altLang="ru-RU" sz="1800" i="1" dirty="0">
                <a:solidFill>
                  <a:srgbClr val="000099"/>
                </a:solidFill>
              </a:rPr>
              <a:t>отчет о деятельности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</a:t>
            </a:r>
          </a:p>
          <a:p>
            <a:r>
              <a:rPr lang="ru-RU" altLang="ru-RU" sz="1800" i="1" dirty="0">
                <a:solidFill>
                  <a:srgbClr val="000099"/>
                </a:solidFill>
              </a:rPr>
              <a:t>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       совета.</a:t>
            </a:r>
            <a:endParaRPr lang="ru-RU" sz="1800" i="1" dirty="0" smtClean="0">
              <a:solidFill>
                <a:srgbClr val="000099"/>
              </a:solidFill>
            </a:endParaRPr>
          </a:p>
          <a:p>
            <a:r>
              <a:rPr lang="ru-RU" sz="1800" i="1" dirty="0" smtClean="0">
                <a:solidFill>
                  <a:srgbClr val="002060"/>
                </a:solidFill>
              </a:rPr>
              <a:t>       </a:t>
            </a:r>
          </a:p>
          <a:p>
            <a:pPr marL="457200" indent="-457200">
              <a:buAutoNum type="arabicPeriod" startAt="8"/>
            </a:pPr>
            <a:endParaRPr lang="ru-RU" altLang="ru-RU" sz="1800" i="1" dirty="0" smtClean="0">
              <a:solidFill>
                <a:srgbClr val="000066"/>
              </a:solidFill>
            </a:endParaRPr>
          </a:p>
          <a:p>
            <a:pPr marL="457200" indent="-457200">
              <a:buAutoNum type="arabicPeriod" startAt="8"/>
            </a:pPr>
            <a:endParaRPr lang="ru-RU" altLang="ru-RU" sz="1800" i="1" dirty="0">
              <a:solidFill>
                <a:srgbClr val="000066"/>
              </a:solidFill>
            </a:endParaRPr>
          </a:p>
        </p:txBody>
      </p:sp>
      <p:pic>
        <p:nvPicPr>
          <p:cNvPr id="17412" name="Picture 4" descr="D:\_TDTEvolvingPS0002s_class 111112222\Андрей\клипарт ОБРАЗОВАНИЕ\c83695fbdd6cf8ad2dbca209619844c5-700x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287594" cy="14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" y="1705139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" y="1916832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" y="2204864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7227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259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6731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1443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_TDTEvolvingPS0002s_class 111112222\стикеры кнопки иконки\cros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8759"/>
            <a:ext cx="211693" cy="2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47900" y="188913"/>
            <a:ext cx="448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>
                <a:solidFill>
                  <a:schemeClr val="bg1"/>
                </a:solidFill>
              </a:rPr>
              <a:t>Документация  УС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5222"/>
            <a:ext cx="3422833" cy="465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385406"/>
            <a:ext cx="3552019" cy="49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264" y="1902321"/>
            <a:ext cx="3202919" cy="45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1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ПЛАНИРОВАНИЕ РАБОТЫ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311" y="14394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266" y="1192102"/>
            <a:ext cx="50674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60000"/>
                </a:solidFill>
                <a:latin typeface="+mj-lt"/>
              </a:rPr>
              <a:t>Основные результаты анкетирования</a:t>
            </a:r>
          </a:p>
          <a:p>
            <a:pPr algn="ctr"/>
            <a:endParaRPr lang="ru-RU" sz="2000" b="1" i="1" dirty="0">
              <a:solidFill>
                <a:srgbClr val="F60000"/>
              </a:solidFill>
              <a:latin typeface="+mj-lt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+mj-lt"/>
              </a:rPr>
              <a:t>В чем ожидаете наибольший эффект от работы совета?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99"/>
                </a:solidFill>
                <a:latin typeface="+mj-lt"/>
              </a:rPr>
              <a:t>Защита прав и интересов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99"/>
                </a:solidFill>
                <a:latin typeface="+mj-lt"/>
              </a:rPr>
              <a:t>Создание качественных условий для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99"/>
                </a:solidFill>
                <a:latin typeface="+mj-lt"/>
              </a:rPr>
              <a:t>Укрепление ресурсной базы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0099"/>
              </a:solidFill>
              <a:latin typeface="+mj-lt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+mj-lt"/>
              </a:rPr>
              <a:t>Что, на ваш взгляд, необходимо для повышения эффективности работы совета?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99"/>
                </a:solidFill>
                <a:latin typeface="+mj-lt"/>
              </a:rPr>
              <a:t>Нужно собрать в совете действительно активных, ответственных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99"/>
                </a:solidFill>
                <a:latin typeface="+mj-lt"/>
              </a:rPr>
              <a:t>Нужно сформировать отношения доверия и умения сотрудничать между всеми членами совета </a:t>
            </a:r>
          </a:p>
          <a:p>
            <a:endParaRPr lang="ru-RU" i="1" dirty="0" smtClean="0">
              <a:solidFill>
                <a:srgbClr val="000099"/>
              </a:solidFill>
              <a:latin typeface="+mj-lt"/>
            </a:endParaRPr>
          </a:p>
          <a:p>
            <a:pPr algn="ctr"/>
            <a:endParaRPr lang="ru-RU" sz="2000" b="1" i="1" dirty="0">
              <a:solidFill>
                <a:srgbClr val="F60000"/>
              </a:solidFill>
              <a:latin typeface="+mj-lt"/>
            </a:endParaRPr>
          </a:p>
          <a:p>
            <a:pPr algn="ctr"/>
            <a:endParaRPr lang="ru-RU" sz="20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963" y="1798928"/>
            <a:ext cx="434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4643" y="2506336"/>
            <a:ext cx="7801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3200" algn="l"/>
              </a:tabLst>
            </a:pP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0984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1295" algn="l"/>
              </a:tabLst>
            </a:pP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095" y="4448607"/>
            <a:ext cx="7528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129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39" y="1340768"/>
            <a:ext cx="3772860" cy="519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5279951"/>
            <a:ext cx="6234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buClr>
                <a:srgbClr val="000000"/>
              </a:buClr>
              <a:buSzPts val="1200"/>
              <a:tabLst>
                <a:tab pos="365760" algn="l"/>
              </a:tabLst>
            </a:pPr>
            <a:endParaRPr lang="ru-RU" sz="2000" u="none" strike="noStrike" spc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ПЛАНИРОВАНИЕ РАБОТЫ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311" y="14394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3768" y="119210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60000"/>
                </a:solidFill>
                <a:latin typeface="+mj-lt"/>
              </a:rPr>
              <a:t>Основные вопросы, выносимые на заседания</a:t>
            </a:r>
            <a:endParaRPr lang="ru-RU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766" y="1731540"/>
            <a:ext cx="782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Отчет директора лицея о готовности лицея к организованному началу </a:t>
            </a:r>
            <a:r>
              <a:rPr lang="ru-RU" sz="2000" dirty="0" smtClean="0"/>
              <a:t>2022-2023 </a:t>
            </a:r>
            <a:r>
              <a:rPr lang="ru-RU" sz="2000" dirty="0"/>
              <a:t>учебного года.</a:t>
            </a:r>
          </a:p>
        </p:txBody>
      </p:sp>
      <p:pic>
        <p:nvPicPr>
          <p:cNvPr id="18435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" y="1726318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2" y="2463053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3" y="3583439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7" y="4319950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1" y="5276056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_TDTEvolvingPS0002s_class 111112222\Андрей\клипарт ОБРАЗОВАНИЕ\ksiazk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30" y="4952141"/>
            <a:ext cx="1786250" cy="13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4643" y="2506336"/>
            <a:ext cx="780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3200" algn="l"/>
              </a:tabLs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организации физической охраны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счет благотворительной помощи родителей (законных представителей) обучающихся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09849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1295" algn="l"/>
              </a:tabLs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Отчет об организации работы по профилактике правонарушений среди подростков.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095" y="4448607"/>
            <a:ext cx="7528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01295" algn="l"/>
              </a:tabLs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Отчет о работе общественного контроля за организацией питания учащихся лицея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Согласование меню.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279951"/>
            <a:ext cx="623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eriod"/>
              <a:tabLst>
                <a:tab pos="365760" algn="l"/>
              </a:tabLs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планируемом развитии материально-технической базы лицея в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году.</a:t>
            </a:r>
            <a:endParaRPr lang="ru-RU" sz="2000" u="none" strike="noStrike" spc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КОМИССИИ УПРАВЛЯЮЩЕГО СОВЕТА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dirty="0" smtClean="0">
                <a:solidFill>
                  <a:srgbClr val="000099"/>
                </a:solidFill>
              </a:rPr>
              <a:t>   </a:t>
            </a:r>
            <a:r>
              <a:rPr lang="ru-RU" sz="2400" dirty="0">
                <a:solidFill>
                  <a:srgbClr val="000099"/>
                </a:solidFill>
              </a:rPr>
              <a:t>Управляющий совет </a:t>
            </a:r>
            <a:r>
              <a:rPr lang="ru-RU" sz="2400" dirty="0">
                <a:solidFill>
                  <a:srgbClr val="FF0000"/>
                </a:solidFill>
              </a:rPr>
              <a:t>вправе</a:t>
            </a:r>
            <a:r>
              <a:rPr lang="ru-RU" sz="2400" dirty="0">
                <a:solidFill>
                  <a:srgbClr val="000099"/>
                </a:solidFill>
              </a:rPr>
              <a:t> создавать по мере необходимости комиссии и рабочие группы как временные, так и на постоянной основе по вопросам, отнесенным к полномочиям Управляющего совета, а также утверждать положения об указанных комиссиях и рабочих группах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lvl="0"/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Постоянные </a:t>
            </a:r>
            <a:r>
              <a:rPr lang="ru-RU" sz="2400" dirty="0">
                <a:solidFill>
                  <a:srgbClr val="000099"/>
                </a:solidFill>
              </a:rPr>
              <a:t>комиссии создаются по основным направлениям деятельности Управляющего совета.</a:t>
            </a:r>
          </a:p>
          <a:p>
            <a:pPr lvl="0" algn="just"/>
            <a:endParaRPr lang="ru-RU" sz="2400" dirty="0">
              <a:solidFill>
                <a:srgbClr val="000099"/>
              </a:solidFill>
            </a:endParaRPr>
          </a:p>
          <a:p>
            <a:pPr lvl="0"/>
            <a:r>
              <a:rPr lang="ru-RU" sz="2600" dirty="0">
                <a:solidFill>
                  <a:srgbClr val="000099"/>
                </a:solidFill>
              </a:rPr>
              <a:t> </a:t>
            </a:r>
            <a:r>
              <a:rPr lang="ru-RU" sz="2600" dirty="0" smtClean="0">
                <a:solidFill>
                  <a:srgbClr val="000099"/>
                </a:solidFill>
              </a:rPr>
              <a:t> </a:t>
            </a:r>
            <a:endParaRPr lang="ru-RU" sz="2800" dirty="0"/>
          </a:p>
          <a:p>
            <a:r>
              <a:rPr lang="ru-RU" sz="26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6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2600" dirty="0">
                <a:solidFill>
                  <a:srgbClr val="000099"/>
                </a:solidFill>
              </a:rPr>
              <a:t> </a:t>
            </a:r>
            <a:r>
              <a:rPr lang="ru-RU" sz="2600" dirty="0" smtClean="0">
                <a:solidFill>
                  <a:srgbClr val="000099"/>
                </a:solidFill>
              </a:rPr>
              <a:t>  </a:t>
            </a:r>
            <a:endParaRPr lang="ru-RU" sz="2600" dirty="0">
              <a:solidFill>
                <a:srgbClr val="000099"/>
              </a:solidFill>
            </a:endParaRPr>
          </a:p>
        </p:txBody>
      </p:sp>
      <p:pic>
        <p:nvPicPr>
          <p:cNvPr id="13315" name="Picture 3" descr="D:\_TDTEvolvingPS0002s_class 111112222\Андрей\клипарт ОБРАЗОВАНИЕ\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304256" cy="17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КОМИССИИ УПРАВЛЯЮЩЕГО СОВЕТА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35881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Комиссия по образовательному процессу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Комиссия по вопросам образования детей с ограниченными возможностями здоровья и инвалидностью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Организационно-правовая </a:t>
            </a:r>
            <a:r>
              <a:rPr lang="ru-RU" dirty="0" smtClean="0">
                <a:solidFill>
                  <a:srgbClr val="000099"/>
                </a:solidFill>
              </a:rPr>
              <a:t>комиссия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Комиссия по контролю за организацией питания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Комиссия по работе с родителями и местным </a:t>
            </a:r>
            <a:r>
              <a:rPr lang="ru-RU" dirty="0" smtClean="0">
                <a:solidFill>
                  <a:srgbClr val="000099"/>
                </a:solidFill>
              </a:rPr>
              <a:t>сообществом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Комиссия по </a:t>
            </a:r>
            <a:r>
              <a:rPr lang="ru-RU" dirty="0" smtClean="0">
                <a:solidFill>
                  <a:srgbClr val="000099"/>
                </a:solidFill>
              </a:rPr>
              <a:t>безопасности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-   </a:t>
            </a:r>
            <a:r>
              <a:rPr lang="ru-RU" b="1" dirty="0" smtClean="0">
                <a:solidFill>
                  <a:srgbClr val="FF0000"/>
                </a:solidFill>
              </a:rPr>
              <a:t>Комиссия </a:t>
            </a:r>
            <a:r>
              <a:rPr lang="ru-RU" b="1" dirty="0">
                <a:solidFill>
                  <a:srgbClr val="FF0000"/>
                </a:solidFill>
              </a:rPr>
              <a:t>по урегулированию споров между участниками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образовательных отношений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Комиссия по охране здоровья обучающихся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Комиссия по финансово-хозяйственной деятельности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Комиссия по развитию молодежи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4339" name="Picture 3" descr="D:\_TDTEvolvingPS0002s_class 111112222\Андрей\3D люди\8fa3730c12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1540792" cy="1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6" y="1617403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5435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1499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9531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6" y="3057563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1619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7683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65156" cy="1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556792"/>
            <a:ext cx="8136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</a:t>
            </a:r>
            <a:r>
              <a:rPr lang="ru-RU" sz="2000" dirty="0" smtClean="0">
                <a:solidFill>
                  <a:srgbClr val="000099"/>
                </a:solidFill>
              </a:rPr>
              <a:t>Как </a:t>
            </a:r>
            <a:r>
              <a:rPr lang="ru-RU" sz="2000" dirty="0">
                <a:solidFill>
                  <a:srgbClr val="000099"/>
                </a:solidFill>
              </a:rPr>
              <a:t>правило, члены комиссии избираются </a:t>
            </a:r>
            <a:r>
              <a:rPr lang="ru-RU" sz="2000" dirty="0" smtClean="0">
                <a:solidFill>
                  <a:srgbClr val="000099"/>
                </a:solidFill>
              </a:rPr>
              <a:t>в зависимости от направления деятельности комиссии</a:t>
            </a:r>
            <a:r>
              <a:rPr lang="ru-RU" sz="2000" i="1" dirty="0" smtClean="0">
                <a:solidFill>
                  <a:srgbClr val="000099"/>
                </a:solidFill>
              </a:rPr>
              <a:t>. </a:t>
            </a: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Например,</a:t>
            </a:r>
            <a:r>
              <a:rPr lang="ru-RU" sz="2000" i="1" dirty="0" smtClean="0">
                <a:solidFill>
                  <a:srgbClr val="000099"/>
                </a:solidFill>
              </a:rPr>
              <a:t> в состав Комиссии по организации питания входят представители Совета родителей и Совета обучающихся. </a:t>
            </a:r>
          </a:p>
          <a:p>
            <a:pPr algn="just"/>
            <a:r>
              <a:rPr lang="ru-RU" sz="2000" i="1" dirty="0" smtClean="0">
                <a:solidFill>
                  <a:srgbClr val="000099"/>
                </a:solidFill>
              </a:rPr>
              <a:t>  </a:t>
            </a:r>
            <a:r>
              <a:rPr lang="ru-RU" sz="2000" dirty="0" smtClean="0">
                <a:solidFill>
                  <a:srgbClr val="000099"/>
                </a:solidFill>
              </a:rPr>
              <a:t>Председатель </a:t>
            </a:r>
            <a:r>
              <a:rPr lang="ru-RU" sz="2000" dirty="0">
                <a:solidFill>
                  <a:srgbClr val="000099"/>
                </a:solidFill>
              </a:rPr>
              <a:t>комиссии назначается </a:t>
            </a:r>
            <a:r>
              <a:rPr lang="ru-RU" sz="2000" dirty="0" smtClean="0">
                <a:solidFill>
                  <a:srgbClr val="000099"/>
                </a:solidFill>
              </a:rPr>
              <a:t>Управляющим советом. 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   В </a:t>
            </a:r>
            <a:r>
              <a:rPr lang="ru-RU" sz="2000" dirty="0">
                <a:solidFill>
                  <a:srgbClr val="000099"/>
                </a:solidFill>
              </a:rPr>
              <a:t>целом состав комиссии определяется, исходя из необходимых компетенций лиц, уполномоченных рассматривать и готовить проекты решений Управляющего совета по обозначенным направлениям деятельности комиссии. </a:t>
            </a:r>
            <a:r>
              <a:rPr lang="ru-RU" sz="2000" dirty="0">
                <a:solidFill>
                  <a:srgbClr val="F60000"/>
                </a:solidFill>
              </a:rPr>
              <a:t>Практика показывает</a:t>
            </a:r>
            <a:r>
              <a:rPr lang="ru-RU" sz="2000" dirty="0">
                <a:solidFill>
                  <a:srgbClr val="000099"/>
                </a:solidFill>
              </a:rPr>
              <a:t>, что наиболее эффективно работает комиссия из </a:t>
            </a:r>
            <a:r>
              <a:rPr lang="ru-RU" sz="2000" dirty="0" smtClean="0">
                <a:solidFill>
                  <a:srgbClr val="FF0000"/>
                </a:solidFill>
              </a:rPr>
              <a:t>6 </a:t>
            </a:r>
            <a:r>
              <a:rPr lang="ru-RU" sz="2000" b="1" dirty="0" smtClean="0">
                <a:solidFill>
                  <a:srgbClr val="F60000"/>
                </a:solidFill>
              </a:rPr>
              <a:t>– </a:t>
            </a:r>
            <a:r>
              <a:rPr lang="ru-RU" sz="2000" b="1" dirty="0">
                <a:solidFill>
                  <a:srgbClr val="F60000"/>
                </a:solidFill>
              </a:rPr>
              <a:t>9 </a:t>
            </a:r>
            <a:r>
              <a:rPr lang="ru-RU" sz="2000" dirty="0">
                <a:solidFill>
                  <a:srgbClr val="000099"/>
                </a:solidFill>
              </a:rPr>
              <a:t>человек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5363" name="Picture 3" descr="D:\_TDTEvolvingPS0002s_class 111112222\Андрей\клипарт ОБРАЗОВАНИЕ\clip-art-meeting-740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109134" cy="15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КОМИССИИ УПРАВЛЯЮЩЕГО СОВЕТА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3134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КОМИССИИ УПРАВЛЯЮЩЕГО СОВЕТА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332637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60000"/>
                </a:solidFill>
              </a:rPr>
              <a:t>Организация работы комиссии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132856"/>
            <a:ext cx="7616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Определение задач и результатов работы комиссии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</a:p>
          <a:p>
            <a:endParaRPr lang="ru-RU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План работы комиссии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</a:p>
          <a:p>
            <a:endParaRPr lang="ru-RU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Регулярная отчетность перед </a:t>
            </a:r>
            <a:r>
              <a:rPr lang="ru-RU" sz="2000" dirty="0" smtClean="0">
                <a:solidFill>
                  <a:srgbClr val="000099"/>
                </a:solidFill>
              </a:rPr>
              <a:t>Управляющим советом.</a:t>
            </a:r>
          </a:p>
          <a:p>
            <a:endParaRPr lang="ru-RU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Информирование </a:t>
            </a:r>
            <a:r>
              <a:rPr lang="ru-RU" sz="2000" dirty="0" smtClean="0">
                <a:solidFill>
                  <a:srgbClr val="000099"/>
                </a:solidFill>
              </a:rPr>
              <a:t>общественности </a:t>
            </a:r>
            <a:r>
              <a:rPr lang="ru-RU" sz="2000" dirty="0">
                <a:solidFill>
                  <a:srgbClr val="000099"/>
                </a:solidFill>
              </a:rPr>
              <a:t>о результатах своей </a:t>
            </a:r>
            <a:r>
              <a:rPr lang="ru-RU" sz="2000" dirty="0" smtClean="0">
                <a:solidFill>
                  <a:srgbClr val="000099"/>
                </a:solidFill>
              </a:rPr>
              <a:t>работы.</a:t>
            </a:r>
          </a:p>
          <a:p>
            <a:endParaRPr lang="ru-RU" sz="2000" dirty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Делопроизводство комиссии.</a:t>
            </a:r>
          </a:p>
        </p:txBody>
      </p:sp>
      <p:pic>
        <p:nvPicPr>
          <p:cNvPr id="18435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8192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4256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2328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0400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_TDTEvolvingPS0002s_class 111112222\Графика фотошоп\галочки\cl_chk_s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7" y="4767797"/>
            <a:ext cx="692674" cy="7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_TDTEvolvingPS0002s_class 111112222\Андрей\клипарт ОБРАЗОВАНИЕ\ksiazk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26" y="4941168"/>
            <a:ext cx="1786250" cy="13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-13182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39" y="1577265"/>
            <a:ext cx="82087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60000"/>
                </a:solidFill>
              </a:rPr>
              <a:t>“</a:t>
            </a:r>
            <a:r>
              <a:rPr lang="ru-RU" sz="2400" b="1" i="1" dirty="0">
                <a:solidFill>
                  <a:srgbClr val="F60000"/>
                </a:solidFill>
              </a:rPr>
              <a:t>Создаваемые в школе </a:t>
            </a:r>
            <a:r>
              <a:rPr lang="ru-RU" sz="2400" b="1" i="1" dirty="0" smtClean="0">
                <a:solidFill>
                  <a:srgbClr val="F60000"/>
                </a:solidFill>
              </a:rPr>
              <a:t>общественные</a:t>
            </a:r>
            <a:endParaRPr lang="en-US" sz="2400" b="1" i="1" dirty="0" smtClean="0">
              <a:solidFill>
                <a:srgbClr val="F60000"/>
              </a:solidFill>
            </a:endParaRPr>
          </a:p>
          <a:p>
            <a:r>
              <a:rPr lang="ru-RU" sz="2400" b="1" i="1" dirty="0" smtClean="0">
                <a:solidFill>
                  <a:srgbClr val="F60000"/>
                </a:solidFill>
              </a:rPr>
              <a:t> </a:t>
            </a:r>
            <a:r>
              <a:rPr lang="ru-RU" sz="2400" b="1" i="1" dirty="0">
                <a:solidFill>
                  <a:srgbClr val="F60000"/>
                </a:solidFill>
              </a:rPr>
              <a:t>Управляющие советы </a:t>
            </a:r>
            <a:r>
              <a:rPr lang="ru-RU" sz="2400" b="1" i="1" dirty="0" smtClean="0">
                <a:solidFill>
                  <a:srgbClr val="F60000"/>
                </a:solidFill>
              </a:rPr>
              <a:t> должны </a:t>
            </a:r>
            <a:r>
              <a:rPr lang="ru-RU" sz="2400" b="1" i="1" dirty="0">
                <a:solidFill>
                  <a:srgbClr val="F60000"/>
                </a:solidFill>
              </a:rPr>
              <a:t>обладать реальными </a:t>
            </a:r>
            <a:r>
              <a:rPr lang="ru-RU" sz="2400" b="1" i="1" dirty="0" smtClean="0">
                <a:solidFill>
                  <a:srgbClr val="F60000"/>
                </a:solidFill>
              </a:rPr>
              <a:t>возможностями  </a:t>
            </a:r>
            <a:r>
              <a:rPr lang="ru-RU" sz="2400" b="1" i="1" dirty="0">
                <a:solidFill>
                  <a:srgbClr val="F60000"/>
                </a:solidFill>
              </a:rPr>
              <a:t>влиять на решения </a:t>
            </a:r>
          </a:p>
          <a:p>
            <a:r>
              <a:rPr lang="ru-RU" sz="2400" b="1" i="1" dirty="0">
                <a:solidFill>
                  <a:srgbClr val="F60000"/>
                </a:solidFill>
              </a:rPr>
              <a:t>по ключевым вопросам в жизнедеятельности школы</a:t>
            </a:r>
            <a:r>
              <a:rPr lang="ru-RU" sz="2400" b="1" i="1" dirty="0" smtClean="0">
                <a:solidFill>
                  <a:srgbClr val="F60000"/>
                </a:solidFill>
              </a:rPr>
              <a:t>”.</a:t>
            </a:r>
            <a:endParaRPr lang="en-US" sz="2400" b="1" i="1" dirty="0" smtClean="0">
              <a:solidFill>
                <a:srgbClr val="F60000"/>
              </a:solidFill>
            </a:endParaRPr>
          </a:p>
          <a:p>
            <a:endParaRPr lang="ru-RU" b="1" dirty="0">
              <a:solidFill>
                <a:srgbClr val="F60000"/>
              </a:solidFill>
            </a:endParaRPr>
          </a:p>
          <a:p>
            <a:r>
              <a:rPr lang="en-US" b="1" dirty="0" smtClean="0">
                <a:solidFill>
                  <a:srgbClr val="F60000"/>
                </a:solidFill>
              </a:rPr>
              <a:t>                                                                                           </a:t>
            </a:r>
            <a:r>
              <a:rPr lang="ru-RU" b="1" dirty="0" smtClean="0">
                <a:solidFill>
                  <a:srgbClr val="F60000"/>
                </a:solidFill>
              </a:rPr>
              <a:t>Путин </a:t>
            </a:r>
            <a:r>
              <a:rPr lang="ru-RU" b="1" dirty="0">
                <a:solidFill>
                  <a:srgbClr val="F60000"/>
                </a:solidFill>
              </a:rPr>
              <a:t>В.В</a:t>
            </a:r>
            <a:r>
              <a:rPr lang="ru-RU" b="1" dirty="0">
                <a:solidFill>
                  <a:srgbClr val="66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_TDTEvolvingPS0002s_class 111112222\Андрей\Презентация Алфёров\Деятельность УС в образовательных организациях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" y="-202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660" y="20698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60000"/>
                </a:solidFill>
              </a:rPr>
              <a:t>Положительный эффект, полученный в результате </a:t>
            </a:r>
            <a:r>
              <a:rPr lang="ru-RU" sz="2400" b="1" dirty="0">
                <a:solidFill>
                  <a:srgbClr val="F60000"/>
                </a:solidFill>
              </a:rPr>
              <a:t>деятельности Управляющего совета: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412776"/>
            <a:ext cx="7128792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-  система </a:t>
            </a:r>
            <a:r>
              <a:rPr lang="ru-RU" sz="1900" dirty="0">
                <a:solidFill>
                  <a:srgbClr val="000099"/>
                </a:solidFill>
              </a:rPr>
              <a:t>управления становится более открытой;</a:t>
            </a:r>
          </a:p>
          <a:p>
            <a:pPr lvl="0"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- усиливается </a:t>
            </a:r>
            <a:r>
              <a:rPr lang="ru-RU" sz="1900" dirty="0">
                <a:solidFill>
                  <a:srgbClr val="000099"/>
                </a:solidFill>
              </a:rPr>
              <a:t>ориентация </a:t>
            </a:r>
            <a:r>
              <a:rPr lang="ru-RU" sz="1900" dirty="0" smtClean="0">
                <a:solidFill>
                  <a:srgbClr val="000099"/>
                </a:solidFill>
              </a:rPr>
              <a:t>лицея на </a:t>
            </a:r>
            <a:r>
              <a:rPr lang="ru-RU" sz="1900" dirty="0">
                <a:solidFill>
                  <a:srgbClr val="000099"/>
                </a:solidFill>
              </a:rPr>
              <a:t>интересы </a:t>
            </a:r>
            <a:r>
              <a:rPr lang="ru-RU" sz="1900" dirty="0" smtClean="0">
                <a:solidFill>
                  <a:srgbClr val="000099"/>
                </a:solidFill>
              </a:rPr>
              <a:t>и запросы потребителей образовательных услуг;</a:t>
            </a:r>
            <a:endParaRPr lang="ru-RU" sz="1900" dirty="0">
              <a:solidFill>
                <a:srgbClr val="000099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-  укрепляется </a:t>
            </a:r>
            <a:r>
              <a:rPr lang="ru-RU" sz="1900" dirty="0">
                <a:solidFill>
                  <a:srgbClr val="000099"/>
                </a:solidFill>
              </a:rPr>
              <a:t>ресурсная база </a:t>
            </a:r>
            <a:r>
              <a:rPr lang="ru-RU" sz="1900" dirty="0" smtClean="0">
                <a:solidFill>
                  <a:srgbClr val="000099"/>
                </a:solidFill>
              </a:rPr>
              <a:t>лицея;</a:t>
            </a:r>
            <a:endParaRPr lang="ru-RU" sz="1900" dirty="0">
              <a:solidFill>
                <a:srgbClr val="000099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-  уменьшается число жалоб на деятельность лицея и  </a:t>
            </a:r>
          </a:p>
          <a:p>
            <a:pPr lvl="0" algn="just">
              <a:lnSpc>
                <a:spcPct val="150000"/>
              </a:lnSpc>
            </a:pPr>
            <a:r>
              <a:rPr lang="ru-RU" sz="1900" dirty="0">
                <a:solidFill>
                  <a:srgbClr val="000099"/>
                </a:solidFill>
              </a:rPr>
              <a:t> </a:t>
            </a:r>
            <a:r>
              <a:rPr lang="ru-RU" sz="1900" dirty="0" smtClean="0">
                <a:solidFill>
                  <a:srgbClr val="000099"/>
                </a:solidFill>
              </a:rPr>
              <a:t> конфликтов между участниками образовательных   отношений;</a:t>
            </a:r>
            <a:endParaRPr lang="ru-RU" sz="1900" dirty="0">
              <a:solidFill>
                <a:srgbClr val="000099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sz="1900" dirty="0">
                <a:solidFill>
                  <a:srgbClr val="000099"/>
                </a:solidFill>
              </a:rPr>
              <a:t> </a:t>
            </a:r>
            <a:r>
              <a:rPr lang="ru-RU" sz="1900" dirty="0" smtClean="0">
                <a:solidFill>
                  <a:srgbClr val="000099"/>
                </a:solidFill>
              </a:rPr>
              <a:t>повышается </a:t>
            </a:r>
            <a:r>
              <a:rPr lang="ru-RU" sz="1900" dirty="0">
                <a:solidFill>
                  <a:srgbClr val="000099"/>
                </a:solidFill>
              </a:rPr>
              <a:t>доверие родителей к </a:t>
            </a:r>
            <a:r>
              <a:rPr lang="ru-RU" sz="1900" dirty="0" smtClean="0">
                <a:solidFill>
                  <a:srgbClr val="000099"/>
                </a:solidFill>
              </a:rPr>
              <a:t>эффективности расходования </a:t>
            </a:r>
            <a:r>
              <a:rPr lang="ru-RU" sz="1900" dirty="0">
                <a:solidFill>
                  <a:srgbClr val="000099"/>
                </a:solidFill>
              </a:rPr>
              <a:t>внебюджетных средств;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 усиливается </a:t>
            </a:r>
            <a:r>
              <a:rPr lang="ru-RU" sz="1900" dirty="0">
                <a:solidFill>
                  <a:srgbClr val="000099"/>
                </a:solidFill>
              </a:rPr>
              <a:t>влияние общественности </a:t>
            </a:r>
            <a:endParaRPr lang="ru-RU" sz="1900" dirty="0" smtClean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rgbClr val="000099"/>
                </a:solidFill>
              </a:rPr>
              <a:t>  на </a:t>
            </a:r>
            <a:r>
              <a:rPr lang="ru-RU" sz="1900" dirty="0">
                <a:solidFill>
                  <a:srgbClr val="000099"/>
                </a:solidFill>
              </a:rPr>
              <a:t>жизнь </a:t>
            </a:r>
            <a:r>
              <a:rPr lang="ru-RU" sz="1900" dirty="0" smtClean="0">
                <a:solidFill>
                  <a:srgbClr val="000099"/>
                </a:solidFill>
              </a:rPr>
              <a:t>лицея.</a:t>
            </a:r>
            <a:endParaRPr lang="ru-RU" sz="1900" dirty="0">
              <a:solidFill>
                <a:srgbClr val="000099"/>
              </a:solidFill>
            </a:endParaRPr>
          </a:p>
        </p:txBody>
      </p:sp>
      <p:pic>
        <p:nvPicPr>
          <p:cNvPr id="11267" name="Picture 3" descr="D:\_TDTEvolvingPS0002s_class 111112222\Графика фотошоп\жесты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768430"/>
            <a:ext cx="2011462" cy="1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00" y="1584668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5421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00" y="2893298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00" y="3314051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6" y="4643999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8" y="5491996"/>
            <a:ext cx="264464" cy="2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</a:rPr>
              <a:t>Необходимо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оперативное</a:t>
            </a:r>
            <a:r>
              <a:rPr lang="ru-RU" sz="2000" dirty="0"/>
              <a:t> 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rgbClr val="F60000"/>
                </a:solidFill>
              </a:rPr>
              <a:t>развитие</a:t>
            </a:r>
            <a:r>
              <a:rPr lang="en-US" sz="2000" b="1" dirty="0" smtClean="0">
                <a:solidFill>
                  <a:srgbClr val="F60000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института</a:t>
            </a:r>
            <a:r>
              <a:rPr lang="ru-RU" sz="2000" dirty="0">
                <a:solidFill>
                  <a:srgbClr val="000099"/>
                </a:solidFill>
              </a:rPr>
              <a:t> </a:t>
            </a:r>
            <a:r>
              <a:rPr lang="ru-RU" sz="2000" dirty="0" smtClean="0">
                <a:solidFill>
                  <a:srgbClr val="000099"/>
                </a:solidFill>
              </a:rPr>
              <a:t>государственно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-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общественного </a:t>
            </a:r>
            <a:r>
              <a:rPr lang="ru-RU" sz="2000" dirty="0">
                <a:solidFill>
                  <a:srgbClr val="000099"/>
                </a:solidFill>
              </a:rPr>
              <a:t>управления в общеобразовательных учреждениях, то есть создание условий для трансформации школы в реальный институт гражданского общества. </a:t>
            </a:r>
            <a:endParaRPr lang="en-US" sz="2000" dirty="0" smtClean="0">
              <a:solidFill>
                <a:srgbClr val="000099"/>
              </a:solidFill>
            </a:endParaRPr>
          </a:p>
          <a:p>
            <a:endParaRPr lang="en-US" sz="2000" dirty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000099"/>
                </a:solidFill>
              </a:rPr>
              <a:t>   </a:t>
            </a:r>
            <a:r>
              <a:rPr lang="ru-RU" sz="2000" dirty="0" smtClean="0">
                <a:solidFill>
                  <a:srgbClr val="000099"/>
                </a:solidFill>
              </a:rPr>
              <a:t>           </a:t>
            </a:r>
            <a:r>
              <a:rPr lang="ru-RU" sz="2000" b="1" dirty="0" smtClean="0">
                <a:solidFill>
                  <a:srgbClr val="F60000"/>
                </a:solidFill>
              </a:rPr>
              <a:t>В </a:t>
            </a:r>
            <a:r>
              <a:rPr lang="ru-RU" sz="2000" b="1" dirty="0">
                <a:solidFill>
                  <a:srgbClr val="F60000"/>
                </a:solidFill>
              </a:rPr>
              <a:t>противном </a:t>
            </a:r>
            <a:r>
              <a:rPr lang="ru-RU" sz="2000" b="1" dirty="0" smtClean="0">
                <a:solidFill>
                  <a:srgbClr val="F60000"/>
                </a:solidFill>
              </a:rPr>
              <a:t>случае  </a:t>
            </a:r>
            <a:r>
              <a:rPr lang="ru-RU" sz="2000" dirty="0">
                <a:solidFill>
                  <a:srgbClr val="000099"/>
                </a:solidFill>
              </a:rPr>
              <a:t>сфера образования все больше и больше будет отставать от социальных процессов, так как </a:t>
            </a:r>
            <a:r>
              <a:rPr lang="ru-RU" sz="2000" b="1" i="1" dirty="0">
                <a:solidFill>
                  <a:srgbClr val="000099"/>
                </a:solidFill>
              </a:rPr>
              <a:t>«скорость трансформации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общества </a:t>
            </a:r>
            <a:r>
              <a:rPr lang="ru-RU" sz="2000" b="1" i="1" dirty="0">
                <a:solidFill>
                  <a:srgbClr val="000099"/>
                </a:solidFill>
              </a:rPr>
              <a:t>существенно превысила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скорость трансформации </a:t>
            </a:r>
            <a:r>
              <a:rPr lang="ru-RU" sz="2000" b="1" i="1" dirty="0">
                <a:solidFill>
                  <a:srgbClr val="000099"/>
                </a:solidFill>
              </a:rPr>
              <a:t>системы </a:t>
            </a:r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образования</a:t>
            </a:r>
            <a:r>
              <a:rPr lang="ru-RU" sz="2000" b="1" i="1" dirty="0">
                <a:solidFill>
                  <a:srgbClr val="000099"/>
                </a:solidFill>
              </a:rPr>
              <a:t>».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1028" name="Picture 4" descr="D:\_TDTEvolvingPS0002s_class 111112222\Андрей\Нормативно-правовая база УС\gallery_924_171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149080"/>
            <a:ext cx="1943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884368" y="61560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ПОДВЕДЕМ  ИТОГ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TDTEvolvingPS0002s_class 111112222\Андрей\Презентация Алфёров\Деятельность УС в образовательных организациях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47813" y="549275"/>
            <a:ext cx="7056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400" b="1" dirty="0">
                <a:solidFill>
                  <a:srgbClr val="F60000"/>
                </a:solidFill>
              </a:rPr>
              <a:t>Управляющий </a:t>
            </a:r>
            <a:r>
              <a:rPr lang="ru-RU" altLang="ru-RU" sz="4400" b="1" dirty="0" smtClean="0">
                <a:solidFill>
                  <a:srgbClr val="F60000"/>
                </a:solidFill>
              </a:rPr>
              <a:t>совет-</a:t>
            </a:r>
            <a:endParaRPr lang="ru-RU" altLang="ru-RU" sz="4400" b="1" dirty="0">
              <a:solidFill>
                <a:srgbClr val="F6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это площадка для </a:t>
            </a:r>
            <a:r>
              <a:rPr lang="ru-RU" sz="2800" b="1" dirty="0">
                <a:solidFill>
                  <a:srgbClr val="FF0000"/>
                </a:solidFill>
              </a:rPr>
              <a:t>согласования</a:t>
            </a:r>
            <a:r>
              <a:rPr lang="ru-RU" sz="2800" dirty="0">
                <a:solidFill>
                  <a:srgbClr val="000099"/>
                </a:solidFill>
              </a:rPr>
              <a:t> интересов всех участников образовательного процесса, где осуществляется стратегическое </a:t>
            </a:r>
            <a:r>
              <a:rPr lang="ru-RU" sz="2800" b="1" dirty="0">
                <a:solidFill>
                  <a:srgbClr val="FF0000"/>
                </a:solidFill>
              </a:rPr>
              <a:t>управление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образовательной организацией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291" name="Picture 3" descr="D:\_TDTEvolvingPS0002s_class 111112222\Андрей\клипарт ОБРАЗОВАНИЕ\Tender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1" y="4221088"/>
            <a:ext cx="3048024" cy="21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779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Полномочия Управляющего Совета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717032"/>
            <a:ext cx="2952328" cy="21638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59" y="1513815"/>
            <a:ext cx="80863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i="1" dirty="0" smtClean="0">
                <a:solidFill>
                  <a:srgbClr val="000066"/>
                </a:solidFill>
              </a:rPr>
              <a:t>  </a:t>
            </a:r>
            <a:r>
              <a:rPr lang="ru-RU" altLang="ru-RU" sz="2000" i="1" dirty="0" smtClean="0">
                <a:solidFill>
                  <a:srgbClr val="000099"/>
                </a:solidFill>
              </a:rPr>
              <a:t>Управляющий </a:t>
            </a:r>
            <a:r>
              <a:rPr lang="ru-RU" altLang="ru-RU" sz="2000" i="1" dirty="0">
                <a:solidFill>
                  <a:srgbClr val="000099"/>
                </a:solidFill>
              </a:rPr>
              <a:t>совет</a:t>
            </a:r>
            <a:r>
              <a:rPr lang="en-US" altLang="ru-RU" sz="2000" i="1" dirty="0">
                <a:solidFill>
                  <a:srgbClr val="000099"/>
                </a:solidFill>
              </a:rPr>
              <a:t> </a:t>
            </a:r>
            <a:r>
              <a:rPr lang="ru-RU" altLang="ru-RU" sz="2000" i="1" dirty="0">
                <a:solidFill>
                  <a:srgbClr val="000099"/>
                </a:solidFill>
              </a:rPr>
              <a:t> появляется в </a:t>
            </a:r>
            <a:r>
              <a:rPr lang="ru-RU" altLang="ru-RU" sz="2000" i="1" dirty="0" smtClean="0">
                <a:solidFill>
                  <a:srgbClr val="000099"/>
                </a:solidFill>
              </a:rPr>
              <a:t>школе </a:t>
            </a:r>
            <a:r>
              <a:rPr lang="ru-RU" altLang="ru-RU" sz="2000" i="1" dirty="0">
                <a:solidFill>
                  <a:srgbClr val="000099"/>
                </a:solidFill>
              </a:rPr>
              <a:t>не для того, чтобы </a:t>
            </a:r>
          </a:p>
          <a:p>
            <a:r>
              <a:rPr lang="ru-RU" altLang="ru-RU" sz="2000" i="1" dirty="0">
                <a:solidFill>
                  <a:srgbClr val="000099"/>
                </a:solidFill>
              </a:rPr>
              <a:t>подменять </a:t>
            </a:r>
            <a:r>
              <a:rPr lang="ru-RU" altLang="ru-RU" sz="2000" i="1" dirty="0" smtClean="0">
                <a:solidFill>
                  <a:srgbClr val="000099"/>
                </a:solidFill>
              </a:rPr>
              <a:t>директора </a:t>
            </a:r>
            <a:r>
              <a:rPr lang="ru-RU" altLang="ru-RU" sz="2000" i="1" dirty="0">
                <a:solidFill>
                  <a:srgbClr val="000099"/>
                </a:solidFill>
              </a:rPr>
              <a:t>или принимать решения, требующие </a:t>
            </a:r>
          </a:p>
          <a:p>
            <a:r>
              <a:rPr lang="ru-RU" altLang="ru-RU" sz="2000" i="1" dirty="0">
                <a:solidFill>
                  <a:srgbClr val="000099"/>
                </a:solidFill>
              </a:rPr>
              <a:t>профессиональной педагогической подготовки. Основное поле </a:t>
            </a:r>
          </a:p>
          <a:p>
            <a:r>
              <a:rPr lang="ru-RU" altLang="ru-RU" sz="2000" i="1" dirty="0">
                <a:solidFill>
                  <a:srgbClr val="000099"/>
                </a:solidFill>
              </a:rPr>
              <a:t>деятельности совета  </a:t>
            </a:r>
            <a:r>
              <a:rPr lang="ru-RU" altLang="ru-RU" sz="2000" b="1" i="1" dirty="0">
                <a:solidFill>
                  <a:srgbClr val="000099"/>
                </a:solidFill>
              </a:rPr>
              <a:t>– </a:t>
            </a:r>
            <a:r>
              <a:rPr lang="ru-RU" altLang="ru-RU" sz="2000" i="1" dirty="0">
                <a:solidFill>
                  <a:srgbClr val="FF0000"/>
                </a:solidFill>
              </a:rPr>
              <a:t>стратегия, коллегиальная выработка </a:t>
            </a:r>
          </a:p>
          <a:p>
            <a:r>
              <a:rPr lang="ru-RU" altLang="ru-RU" sz="2000" i="1" dirty="0">
                <a:solidFill>
                  <a:srgbClr val="FF0000"/>
                </a:solidFill>
              </a:rPr>
              <a:t>в ясной и понятной для всех форме ЦЕЛИ</a:t>
            </a:r>
            <a:r>
              <a:rPr lang="ru-RU" altLang="ru-RU" sz="2000" i="1" dirty="0">
                <a:solidFill>
                  <a:srgbClr val="008000"/>
                </a:solidFill>
              </a:rPr>
              <a:t> </a:t>
            </a:r>
            <a:r>
              <a:rPr lang="ru-RU" altLang="ru-RU" sz="2000" i="1" dirty="0">
                <a:solidFill>
                  <a:srgbClr val="000099"/>
                </a:solidFill>
              </a:rPr>
              <a:t>, к которой должна</a:t>
            </a:r>
          </a:p>
          <a:p>
            <a:r>
              <a:rPr lang="ru-RU" altLang="ru-RU" sz="2000" i="1" dirty="0">
                <a:solidFill>
                  <a:srgbClr val="000099"/>
                </a:solidFill>
              </a:rPr>
              <a:t>стремиться вся образовательная организация.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endParaRPr lang="ru-RU" sz="2000" dirty="0" smtClean="0">
              <a:solidFill>
                <a:srgbClr val="000099"/>
              </a:solidFill>
            </a:endParaRPr>
          </a:p>
          <a:p>
            <a:endParaRPr lang="ru-RU" sz="2000" dirty="0"/>
          </a:p>
          <a:p>
            <a:r>
              <a:rPr lang="ru-RU" sz="2000" i="1" dirty="0" smtClean="0">
                <a:solidFill>
                  <a:srgbClr val="FF0000"/>
                </a:solidFill>
              </a:rPr>
              <a:t>                                         Главное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0099"/>
                </a:solidFill>
              </a:rPr>
              <a:t>- это </a:t>
            </a:r>
            <a:r>
              <a:rPr lang="ru-RU" sz="2000" i="1" dirty="0">
                <a:solidFill>
                  <a:srgbClr val="FF0000"/>
                </a:solidFill>
              </a:rPr>
              <a:t>согласование Программы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                                        развития  </a:t>
            </a:r>
            <a:r>
              <a:rPr lang="ru-RU" sz="2000" i="1" dirty="0" smtClean="0">
                <a:solidFill>
                  <a:srgbClr val="000099"/>
                </a:solidFill>
              </a:rPr>
              <a:t>образовательной  </a:t>
            </a:r>
          </a:p>
          <a:p>
            <a:r>
              <a:rPr lang="ru-RU" sz="2000" i="1" dirty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                                        организации</a:t>
            </a:r>
            <a:r>
              <a:rPr lang="ru-RU" sz="2000" i="1" dirty="0">
                <a:solidFill>
                  <a:srgbClr val="000099"/>
                </a:solidFill>
              </a:rPr>
              <a:t>. </a:t>
            </a:r>
            <a:endParaRPr lang="ru-RU" sz="2000" i="1" dirty="0" smtClean="0">
              <a:solidFill>
                <a:srgbClr val="000099"/>
              </a:solidFill>
            </a:endParaRPr>
          </a:p>
          <a:p>
            <a:r>
              <a:rPr lang="ru-RU" sz="2000" i="1" dirty="0">
                <a:solidFill>
                  <a:srgbClr val="000099"/>
                </a:solidFill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</a:rPr>
              <a:t>                                        </a:t>
            </a:r>
            <a:endParaRPr lang="ru-RU" altLang="ru-RU" sz="20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_TDTEvolvingPS0002s_class 111112222\Андрей\Презентация Алфёров\Деятельность УС в образовательных организациях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6769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rgbClr val="F60000"/>
                </a:solidFill>
              </a:rPr>
              <a:t>Состав Управляющего </a:t>
            </a:r>
            <a:r>
              <a:rPr lang="ru-RU" altLang="ru-RU" b="1" dirty="0" smtClean="0">
                <a:solidFill>
                  <a:srgbClr val="F60000"/>
                </a:solidFill>
              </a:rPr>
              <a:t>совета</a:t>
            </a:r>
            <a:endParaRPr lang="ru-RU" altLang="ru-RU" b="1" dirty="0">
              <a:solidFill>
                <a:srgbClr val="F6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249340" y="1268760"/>
            <a:ext cx="49231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800" i="1" dirty="0">
                <a:solidFill>
                  <a:srgbClr val="000099"/>
                </a:solidFill>
              </a:rPr>
              <a:t>В состав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</a:t>
            </a:r>
            <a:r>
              <a:rPr lang="ru-RU" altLang="ru-RU" sz="1800" i="1" dirty="0">
                <a:solidFill>
                  <a:srgbClr val="000099"/>
                </a:solidFill>
              </a:rPr>
              <a:t>совета по должности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входят: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 i="1" dirty="0" smtClean="0">
                <a:solidFill>
                  <a:srgbClr val="000099"/>
                </a:solidFill>
              </a:rPr>
              <a:t>директор лицея,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 i="1" dirty="0" smtClean="0">
                <a:solidFill>
                  <a:srgbClr val="000099"/>
                </a:solidFill>
              </a:rPr>
              <a:t>председатель </a:t>
            </a:r>
            <a:r>
              <a:rPr lang="ru-RU" altLang="ru-RU" sz="1800" i="1" dirty="0">
                <a:solidFill>
                  <a:srgbClr val="000099"/>
                </a:solidFill>
              </a:rPr>
              <a:t>первичной профсоюзной организации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лицея </a:t>
            </a:r>
            <a:r>
              <a:rPr lang="ru-RU" altLang="ru-RU" sz="1800" i="1" dirty="0">
                <a:solidFill>
                  <a:srgbClr val="000099"/>
                </a:solidFill>
              </a:rPr>
              <a:t>(при условии, что не менее </a:t>
            </a:r>
            <a:r>
              <a:rPr lang="ru-RU" altLang="ru-RU" sz="1800" b="1" i="1" dirty="0">
                <a:solidFill>
                  <a:srgbClr val="F60000"/>
                </a:solidFill>
              </a:rPr>
              <a:t>50% </a:t>
            </a:r>
            <a:r>
              <a:rPr lang="ru-RU" altLang="ru-RU" sz="1800" i="1" dirty="0">
                <a:solidFill>
                  <a:srgbClr val="000099"/>
                </a:solidFill>
              </a:rPr>
              <a:t>работников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являются </a:t>
            </a:r>
            <a:r>
              <a:rPr lang="ru-RU" altLang="ru-RU" sz="1800" i="1" dirty="0">
                <a:solidFill>
                  <a:srgbClr val="000099"/>
                </a:solidFill>
              </a:rPr>
              <a:t>членами первичной профсоюзной организации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 i="1" dirty="0" smtClean="0">
                <a:solidFill>
                  <a:srgbClr val="000099"/>
                </a:solidFill>
              </a:rPr>
              <a:t> председатель Совета родителей,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800" i="1" dirty="0" smtClean="0">
                <a:solidFill>
                  <a:srgbClr val="000099"/>
                </a:solidFill>
              </a:rPr>
              <a:t>председатель Совета обучающихся</a:t>
            </a:r>
            <a:endParaRPr lang="ru-RU" altLang="ru-RU" sz="1800" i="1" dirty="0">
              <a:solidFill>
                <a:srgbClr val="000099"/>
              </a:solidFill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547664" y="4497412"/>
            <a:ext cx="4464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/>
            <a:r>
              <a:rPr lang="ru-RU" altLang="ru-RU" sz="1800" dirty="0"/>
              <a:t>     </a:t>
            </a:r>
            <a:r>
              <a:rPr lang="ru-RU" altLang="ru-RU" sz="1800" dirty="0" smtClean="0"/>
              <a:t>	   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В </a:t>
            </a:r>
            <a:r>
              <a:rPr lang="ru-RU" altLang="ru-RU" sz="1800" i="1" dirty="0">
                <a:solidFill>
                  <a:srgbClr val="000099"/>
                </a:solidFill>
              </a:rPr>
              <a:t>состав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Управляющего </a:t>
            </a:r>
            <a:r>
              <a:rPr lang="ru-RU" altLang="ru-RU" sz="1800" i="1" dirty="0">
                <a:solidFill>
                  <a:srgbClr val="000099"/>
                </a:solidFill>
              </a:rPr>
              <a:t>совета могут быть кооптированы лица, которые могут оказывать </a:t>
            </a:r>
            <a:r>
              <a:rPr lang="ru-RU" altLang="ru-RU" sz="1800" b="1" i="1" dirty="0">
                <a:solidFill>
                  <a:srgbClr val="F60000"/>
                </a:solidFill>
              </a:rPr>
              <a:t>реальное содействие </a:t>
            </a:r>
            <a:r>
              <a:rPr lang="ru-RU" altLang="ru-RU" sz="1800" i="1" dirty="0">
                <a:solidFill>
                  <a:srgbClr val="000099"/>
                </a:solidFill>
              </a:rPr>
              <a:t>в успешном функционировании и развитии </a:t>
            </a:r>
            <a:r>
              <a:rPr lang="ru-RU" altLang="ru-RU" sz="1800" i="1" dirty="0" smtClean="0">
                <a:solidFill>
                  <a:srgbClr val="000099"/>
                </a:solidFill>
              </a:rPr>
              <a:t>лицея</a:t>
            </a:r>
            <a:endParaRPr lang="ru-RU" altLang="ru-RU" sz="1800" i="1" dirty="0">
              <a:solidFill>
                <a:srgbClr val="000099"/>
              </a:solidFill>
            </a:endParaRPr>
          </a:p>
        </p:txBody>
      </p:sp>
      <p:pic>
        <p:nvPicPr>
          <p:cNvPr id="8196" name="Picture 4" descr="D:\_TDTEvolvingPS0002s_class 111112222\Графика фотошоп\жесты\ru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1984"/>
            <a:ext cx="1917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_TDTEvolvingPS0002s_class 111112222\Графика фотошоп\жесты\ru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2125" y="4490588"/>
            <a:ext cx="16562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_TDTEvolvingPS0002s_class 111112222\Андрей\Презентация Алфёров\Деятельность УС в образовательных организациях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08175" y="333375"/>
            <a:ext cx="6384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F60000"/>
                </a:solidFill>
              </a:rPr>
              <a:t>Кооптируются </a:t>
            </a:r>
            <a:br>
              <a:rPr lang="ru-RU" altLang="ru-RU" sz="2800" b="1" dirty="0">
                <a:solidFill>
                  <a:srgbClr val="F60000"/>
                </a:solidFill>
              </a:rPr>
            </a:br>
            <a:r>
              <a:rPr lang="ru-RU" altLang="ru-RU" sz="2800" b="1" dirty="0">
                <a:solidFill>
                  <a:srgbClr val="F60000"/>
                </a:solidFill>
              </a:rPr>
              <a:t>в состав </a:t>
            </a:r>
            <a:r>
              <a:rPr lang="ru-RU" altLang="ru-RU" sz="2800" b="1" dirty="0" smtClean="0">
                <a:solidFill>
                  <a:srgbClr val="F60000"/>
                </a:solidFill>
              </a:rPr>
              <a:t>Управляющего </a:t>
            </a:r>
            <a:r>
              <a:rPr lang="ru-RU" altLang="ru-RU" sz="2800" b="1" dirty="0">
                <a:solidFill>
                  <a:srgbClr val="F60000"/>
                </a:solidFill>
              </a:rPr>
              <a:t>совета: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908175" y="1628800"/>
            <a:ext cx="619283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ru-RU" altLang="ru-RU" sz="1800" b="1" dirty="0"/>
              <a:t> </a:t>
            </a:r>
            <a:endParaRPr lang="ru-RU" altLang="ru-RU" sz="2000" b="1" dirty="0"/>
          </a:p>
          <a:p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ru-RU" altLang="ru-RU" sz="2000" dirty="0" smtClean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представители организаций образования</a:t>
            </a:r>
          </a:p>
          <a:p>
            <a:r>
              <a:rPr lang="ru-RU" altLang="ru-RU" sz="2000" dirty="0">
                <a:solidFill>
                  <a:srgbClr val="000099"/>
                </a:solidFill>
              </a:rPr>
              <a:t>науки и культуры</a:t>
            </a:r>
            <a:r>
              <a:rPr lang="ru-RU" altLang="ru-RU" sz="2000" dirty="0" smtClean="0">
                <a:solidFill>
                  <a:srgbClr val="000099"/>
                </a:solidFill>
              </a:rPr>
              <a:t>;</a:t>
            </a:r>
          </a:p>
          <a:p>
            <a:endParaRPr lang="ru-RU" altLang="ru-RU" sz="2000" dirty="0">
              <a:solidFill>
                <a:srgbClr val="000099"/>
              </a:solidFill>
            </a:endParaRPr>
          </a:p>
          <a:p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en-US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представители общественных организаций</a:t>
            </a:r>
            <a:r>
              <a:rPr lang="en-US" altLang="ru-RU" sz="2000" dirty="0">
                <a:solidFill>
                  <a:srgbClr val="000099"/>
                </a:solidFill>
              </a:rPr>
              <a:t>,</a:t>
            </a:r>
            <a:endParaRPr lang="ru-RU" altLang="ru-RU" sz="2000" dirty="0">
              <a:solidFill>
                <a:srgbClr val="000099"/>
              </a:solidFill>
            </a:endParaRPr>
          </a:p>
          <a:p>
            <a:r>
              <a:rPr lang="ru-RU" altLang="ru-RU" sz="2000" dirty="0">
                <a:solidFill>
                  <a:srgbClr val="000099"/>
                </a:solidFill>
              </a:rPr>
              <a:t>в том числе </a:t>
            </a:r>
            <a:r>
              <a:rPr lang="ru-RU" altLang="ru-RU" sz="2000" dirty="0" smtClean="0">
                <a:solidFill>
                  <a:srgbClr val="000099"/>
                </a:solidFill>
              </a:rPr>
              <a:t>профсоюзов;</a:t>
            </a:r>
          </a:p>
          <a:p>
            <a:endParaRPr lang="ru-RU" altLang="ru-RU" sz="2000" dirty="0">
              <a:solidFill>
                <a:srgbClr val="000099"/>
              </a:solidFill>
            </a:endParaRPr>
          </a:p>
          <a:p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en-US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граждане, известные своей культурной, научной,  общественной, в том числе благотворительной, деятельностью в сфере образования</a:t>
            </a:r>
            <a:r>
              <a:rPr lang="ru-RU" altLang="ru-RU" sz="2000" dirty="0" smtClean="0">
                <a:solidFill>
                  <a:srgbClr val="000099"/>
                </a:solidFill>
              </a:rPr>
              <a:t>;</a:t>
            </a:r>
          </a:p>
          <a:p>
            <a:endParaRPr lang="ru-RU" altLang="ru-RU" sz="2000" dirty="0">
              <a:solidFill>
                <a:srgbClr val="000099"/>
              </a:solidFill>
            </a:endParaRPr>
          </a:p>
          <a:p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en-US" altLang="ru-RU" sz="2000" dirty="0">
                <a:solidFill>
                  <a:srgbClr val="000099"/>
                </a:solidFill>
              </a:rPr>
              <a:t> </a:t>
            </a:r>
            <a:r>
              <a:rPr lang="en-US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</a:rPr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выпускники, окончившие общеобразовательное  </a:t>
            </a:r>
            <a:r>
              <a:rPr lang="ru-RU" altLang="ru-RU" sz="2000" dirty="0" smtClean="0">
                <a:solidFill>
                  <a:srgbClr val="000099"/>
                </a:solidFill>
              </a:rPr>
              <a:t>учреждение</a:t>
            </a:r>
            <a:endParaRPr lang="ru-RU" altLang="ru-RU" sz="2000" dirty="0">
              <a:solidFill>
                <a:srgbClr val="000099"/>
              </a:solidFill>
            </a:endParaRPr>
          </a:p>
          <a:p>
            <a:endParaRPr lang="ru-RU" altLang="ru-RU" sz="2000" dirty="0">
              <a:solidFill>
                <a:srgbClr val="000066"/>
              </a:solidFill>
            </a:endParaRPr>
          </a:p>
          <a:p>
            <a:endParaRPr lang="ru-RU" altLang="ru-RU" sz="2000" dirty="0">
              <a:solidFill>
                <a:srgbClr val="000066"/>
              </a:solidFill>
            </a:endParaRPr>
          </a:p>
        </p:txBody>
      </p:sp>
      <p:pic>
        <p:nvPicPr>
          <p:cNvPr id="6148" name="Picture 4" descr="D:\_TDTEvolvingPS0002s_class 111112222\Графика фотошоп\галочки\check_mark_gree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_TDTEvolvingPS0002s_class 111112222\Графика фотошоп\галочки\check_mark_gree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_TDTEvolvingPS0002s_class 111112222\Графика фотошоп\галочки\check_mark_gree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_TDTEvolvingPS0002s_class 111112222\Графика фотошоп\галочки\check_mark_gree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73025" y="188640"/>
            <a:ext cx="7403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Состав  Управляющего  совета</a:t>
            </a:r>
          </a:p>
        </p:txBody>
      </p:sp>
      <p:pic>
        <p:nvPicPr>
          <p:cNvPr id="12294" name="Picture 6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08" y="2183791"/>
            <a:ext cx="3852862" cy="3668712"/>
          </a:xfrm>
          <a:prstGeom prst="rect">
            <a:avLst/>
          </a:prstGeom>
          <a:noFill/>
          <a:ln>
            <a:noFill/>
          </a:ln>
          <a:effectLst>
            <a:outerShdw dist="71842" dir="18900000" algn="ctr" rotWithShape="0">
              <a:srgbClr val="80808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97778" y="3551110"/>
            <a:ext cx="281284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660033"/>
                </a:solidFill>
              </a:rPr>
              <a:t>                    </a:t>
            </a:r>
            <a:r>
              <a:rPr lang="ru-RU" sz="1800" b="1" i="1" dirty="0">
                <a:solidFill>
                  <a:srgbClr val="002060"/>
                </a:solidFill>
              </a:rPr>
              <a:t>Управляющий </a:t>
            </a:r>
            <a:r>
              <a:rPr lang="ru-RU" sz="1800" b="1" i="1" dirty="0" smtClean="0">
                <a:solidFill>
                  <a:srgbClr val="002060"/>
                </a:solidFill>
              </a:rPr>
              <a:t>совет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</a:rPr>
              <a:t>                    </a:t>
            </a:r>
            <a:endParaRPr lang="ru-RU" altLang="ru-RU" sz="1600" b="1" dirty="0">
              <a:solidFill>
                <a:srgbClr val="660033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82106" y="1466453"/>
            <a:ext cx="4161131" cy="1152516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Общая </a:t>
            </a:r>
            <a:r>
              <a:rPr lang="ru-RU" dirty="0">
                <a:solidFill>
                  <a:srgbClr val="660033"/>
                </a:solidFill>
              </a:rPr>
              <a:t>численность членов УС </a:t>
            </a:r>
            <a:endParaRPr lang="ru-RU" dirty="0" smtClean="0">
              <a:solidFill>
                <a:srgbClr val="660033"/>
              </a:solidFill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определяется </a:t>
            </a:r>
            <a:r>
              <a:rPr lang="ru-RU" dirty="0">
                <a:solidFill>
                  <a:srgbClr val="660033"/>
                </a:solidFill>
              </a:rPr>
              <a:t>Уставом </a:t>
            </a:r>
            <a:r>
              <a:rPr lang="ru-RU" dirty="0" smtClean="0">
                <a:solidFill>
                  <a:srgbClr val="660033"/>
                </a:solidFill>
              </a:rPr>
              <a:t>лицея</a:t>
            </a:r>
            <a:r>
              <a:rPr lang="en-US" dirty="0" smtClean="0">
                <a:solidFill>
                  <a:srgbClr val="660033"/>
                </a:solidFill>
              </a:rPr>
              <a:t> -</a:t>
            </a:r>
            <a:endParaRPr lang="ru-RU" dirty="0" smtClean="0">
              <a:solidFill>
                <a:srgbClr val="660033"/>
              </a:solidFill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19 человек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 </a:t>
            </a:r>
            <a:endParaRPr lang="ru-RU" altLang="ru-RU" b="1" dirty="0">
              <a:solidFill>
                <a:srgbClr val="660066"/>
              </a:solidFill>
            </a:endParaRP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183000" y="5095833"/>
            <a:ext cx="3313113" cy="867007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6257735" y="3591716"/>
            <a:ext cx="2886266" cy="773387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6010621" y="4969565"/>
            <a:ext cx="3239740" cy="1137950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1" y="5206172"/>
            <a:ext cx="3414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 smtClean="0">
                <a:solidFill>
                  <a:srgbClr val="660033"/>
                </a:solidFill>
              </a:rPr>
              <a:t>Кооптированные члены </a:t>
            </a:r>
          </a:p>
          <a:p>
            <a:pPr algn="ctr"/>
            <a:r>
              <a:rPr lang="ru-RU" sz="1800" dirty="0" smtClean="0">
                <a:solidFill>
                  <a:srgbClr val="660033"/>
                </a:solidFill>
              </a:rPr>
              <a:t>– 1 чел.</a:t>
            </a:r>
            <a:endParaRPr lang="ru-RU" altLang="ru-RU" sz="1800" b="1" dirty="0">
              <a:solidFill>
                <a:srgbClr val="660033"/>
              </a:solidFill>
            </a:endParaRP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6638326" y="3624466"/>
            <a:ext cx="21931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 smtClean="0">
                <a:solidFill>
                  <a:srgbClr val="660033"/>
                </a:solidFill>
              </a:rPr>
              <a:t>Обучающиеся –</a:t>
            </a:r>
          </a:p>
          <a:p>
            <a:pPr algn="ctr"/>
            <a:r>
              <a:rPr lang="ru-RU" altLang="ru-RU" sz="2000" dirty="0" smtClean="0">
                <a:solidFill>
                  <a:srgbClr val="660033"/>
                </a:solidFill>
              </a:rPr>
              <a:t>5 чел.</a:t>
            </a:r>
            <a:endParaRPr lang="ru-RU" altLang="ru-RU" sz="2000" dirty="0">
              <a:solidFill>
                <a:srgbClr val="660033"/>
              </a:solidFill>
            </a:endParaRPr>
          </a:p>
        </p:txBody>
      </p:sp>
      <p:sp>
        <p:nvSpPr>
          <p:cNvPr id="12309" name="Text Box 28"/>
          <p:cNvSpPr txBox="1">
            <a:spLocks noChangeArrowheads="1"/>
          </p:cNvSpPr>
          <p:nvPr/>
        </p:nvSpPr>
        <p:spPr bwMode="auto">
          <a:xfrm>
            <a:off x="6063489" y="4969565"/>
            <a:ext cx="316249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rgbClr val="660033"/>
                </a:solidFill>
              </a:rPr>
              <a:t>Родители (законные представители </a:t>
            </a:r>
            <a:r>
              <a:rPr lang="ru-RU" altLang="ru-RU" sz="2000" dirty="0" smtClean="0">
                <a:solidFill>
                  <a:srgbClr val="660033"/>
                </a:solidFill>
              </a:rPr>
              <a:t>) –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660033"/>
                </a:solidFill>
              </a:rPr>
              <a:t>7 чел.</a:t>
            </a: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solidFill>
                <a:srgbClr val="660033"/>
              </a:solidFill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>
              <a:solidFill>
                <a:srgbClr val="660033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29224" y="1439544"/>
            <a:ext cx="3313112" cy="1152525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altLang="ru-RU" sz="2000" dirty="0" smtClean="0">
                <a:solidFill>
                  <a:srgbClr val="660033"/>
                </a:solidFill>
              </a:rPr>
              <a:t>Педагогические работники </a:t>
            </a:r>
          </a:p>
          <a:p>
            <a:pPr algn="ctr"/>
            <a:r>
              <a:rPr lang="ru-RU" altLang="ru-RU" sz="2000" dirty="0" smtClean="0">
                <a:solidFill>
                  <a:srgbClr val="660033"/>
                </a:solidFill>
              </a:rPr>
              <a:t> - 5 чел.</a:t>
            </a:r>
            <a:endParaRPr lang="ru-RU" altLang="ru-RU" sz="2000" dirty="0">
              <a:solidFill>
                <a:srgbClr val="660033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7881" y="3021304"/>
            <a:ext cx="3313113" cy="698014"/>
          </a:xfrm>
          <a:prstGeom prst="rect">
            <a:avLst/>
          </a:prstGeom>
          <a:solidFill>
            <a:srgbClr val="FEFCBA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0263" y="3021304"/>
            <a:ext cx="293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Директор лицея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195263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>
                <a:solidFill>
                  <a:schemeClr val="bg1"/>
                </a:solidFill>
              </a:rPr>
              <a:t>Выборы в Управляющий Совет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72864" y="1700808"/>
            <a:ext cx="821037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 smtClean="0">
                <a:solidFill>
                  <a:srgbClr val="000099"/>
                </a:solidFill>
              </a:rPr>
              <a:t>    В</a:t>
            </a: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приказе</a:t>
            </a:r>
            <a:r>
              <a:rPr lang="ru-RU" altLang="ru-RU" sz="2000" dirty="0"/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руководителя организации определяются </a:t>
            </a:r>
            <a:r>
              <a:rPr lang="ru-RU" altLang="ru-RU" sz="2000" b="1" dirty="0">
                <a:solidFill>
                  <a:srgbClr val="FF0000"/>
                </a:solidFill>
              </a:rPr>
              <a:t>сроки выборов</a:t>
            </a:r>
            <a:r>
              <a:rPr lang="ru-RU" altLang="ru-RU" sz="2000" b="1" dirty="0"/>
              <a:t> </a:t>
            </a:r>
            <a:r>
              <a:rPr lang="ru-RU" altLang="ru-RU" sz="2000" dirty="0">
                <a:solidFill>
                  <a:srgbClr val="000099"/>
                </a:solidFill>
              </a:rPr>
              <a:t>и назначается </a:t>
            </a:r>
            <a:r>
              <a:rPr lang="ru-RU" altLang="ru-RU" sz="2000" dirty="0" smtClean="0">
                <a:solidFill>
                  <a:srgbClr val="000099"/>
                </a:solidFill>
              </a:rPr>
              <a:t>ответственное лицо по </a:t>
            </a:r>
            <a:r>
              <a:rPr lang="ru-RU" altLang="ru-RU" sz="2000" dirty="0">
                <a:solidFill>
                  <a:srgbClr val="000099"/>
                </a:solidFill>
              </a:rPr>
              <a:t>организации их проведения</a:t>
            </a:r>
            <a:r>
              <a:rPr lang="ru-RU" altLang="ru-RU" sz="2000" dirty="0" smtClean="0">
                <a:solidFill>
                  <a:srgbClr val="000099"/>
                </a:solidFill>
              </a:rPr>
              <a:t>.</a:t>
            </a:r>
          </a:p>
          <a:p>
            <a:endParaRPr lang="ru-RU" altLang="ru-RU" sz="2000" dirty="0"/>
          </a:p>
          <a:p>
            <a:r>
              <a:rPr lang="ru-RU" altLang="ru-RU" sz="2000" b="1" dirty="0" smtClean="0">
                <a:solidFill>
                  <a:srgbClr val="FF0000"/>
                </a:solidFill>
              </a:rPr>
              <a:t>    Обозначаются формы проведения выборов и подведения их итогов</a:t>
            </a:r>
            <a:r>
              <a:rPr lang="ru-RU" altLang="ru-RU" sz="2000" dirty="0" smtClean="0">
                <a:solidFill>
                  <a:srgbClr val="000099"/>
                </a:solidFill>
              </a:rPr>
              <a:t>, выбор которых определяется в зависимости от условий (временной период, эпидемиологическая ситуация)</a:t>
            </a:r>
          </a:p>
          <a:p>
            <a:endParaRPr lang="ru-RU" altLang="ru-RU" sz="2000" dirty="0">
              <a:solidFill>
                <a:srgbClr val="000099"/>
              </a:solidFill>
            </a:endParaRPr>
          </a:p>
          <a:p>
            <a:r>
              <a:rPr lang="ru-RU" altLang="ru-RU" sz="2000" dirty="0" smtClean="0">
                <a:solidFill>
                  <a:srgbClr val="000099"/>
                </a:solidFill>
              </a:rPr>
              <a:t>    </a:t>
            </a:r>
            <a:r>
              <a:rPr lang="ru-RU" altLang="ru-RU" sz="2000" b="1" dirty="0" smtClean="0">
                <a:solidFill>
                  <a:srgbClr val="F60000"/>
                </a:solidFill>
              </a:rPr>
              <a:t>Выборы </a:t>
            </a:r>
            <a:r>
              <a:rPr lang="ru-RU" altLang="ru-RU" sz="2000" dirty="0" smtClean="0">
                <a:solidFill>
                  <a:srgbClr val="000099"/>
                </a:solidFill>
              </a:rPr>
              <a:t>проводятся гласно, информация о ходе выборов предоставляется – </a:t>
            </a:r>
            <a:r>
              <a:rPr lang="ru-RU" altLang="ru-RU" sz="2000" dirty="0">
                <a:solidFill>
                  <a:srgbClr val="000099"/>
                </a:solidFill>
              </a:rPr>
              <a:t>через специальный информационный стенд, </a:t>
            </a:r>
            <a:r>
              <a:rPr lang="ru-RU" altLang="ru-RU" sz="2000" dirty="0" smtClean="0">
                <a:solidFill>
                  <a:srgbClr val="000099"/>
                </a:solidFill>
              </a:rPr>
              <a:t>сайт лицея, группу в социальной сети и </a:t>
            </a:r>
            <a:r>
              <a:rPr lang="ru-RU" altLang="ru-RU" sz="2000" dirty="0">
                <a:solidFill>
                  <a:srgbClr val="000099"/>
                </a:solidFill>
              </a:rPr>
              <a:t>т.п.</a:t>
            </a:r>
          </a:p>
          <a:p>
            <a:endParaRPr lang="ru-RU" altLang="ru-RU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_TDTEvolvingPS0002s_class 111112222\Андрей\Презентация Алфёров\Деятельность УС в образовательных организациях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56787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FF0000"/>
                </a:solidFill>
              </a:rPr>
              <a:t>Выборы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проходили</a:t>
            </a:r>
            <a:endParaRPr lang="ru-RU" altLang="ru-RU" sz="2200" b="1" dirty="0">
              <a:solidFill>
                <a:srgbClr val="FF0000"/>
              </a:solidFill>
            </a:endParaRPr>
          </a:p>
          <a:p>
            <a:endParaRPr lang="ru-RU" altLang="ru-RU" sz="2200" dirty="0" smtClean="0">
              <a:solidFill>
                <a:srgbClr val="000099"/>
              </a:solidFill>
            </a:endParaRPr>
          </a:p>
          <a:p>
            <a:r>
              <a:rPr lang="ru-RU" altLang="ru-RU" sz="2200" dirty="0" smtClean="0">
                <a:solidFill>
                  <a:srgbClr val="000099"/>
                </a:solidFill>
              </a:rPr>
              <a:t>    </a:t>
            </a:r>
            <a:r>
              <a:rPr lang="en-US" altLang="ru-RU" sz="2200" dirty="0" smtClean="0">
                <a:solidFill>
                  <a:srgbClr val="000099"/>
                </a:solidFill>
              </a:rPr>
              <a:t>c</a:t>
            </a:r>
            <a:r>
              <a:rPr lang="ru-RU" altLang="ru-RU" sz="2200" dirty="0" smtClean="0">
                <a:solidFill>
                  <a:srgbClr val="000099"/>
                </a:solidFill>
              </a:rPr>
              <a:t> </a:t>
            </a:r>
            <a:r>
              <a:rPr lang="ru-RU" altLang="ru-RU" sz="2200" dirty="0">
                <a:solidFill>
                  <a:srgbClr val="000099"/>
                </a:solidFill>
              </a:rPr>
              <a:t>выдвижением кандидатов и</a:t>
            </a:r>
            <a:r>
              <a:rPr lang="en-US" altLang="ru-RU" sz="2200" dirty="0">
                <a:solidFill>
                  <a:srgbClr val="000099"/>
                </a:solidFill>
              </a:rPr>
              <a:t> </a:t>
            </a:r>
            <a:r>
              <a:rPr lang="en-US" altLang="ru-RU" sz="2200" dirty="0" smtClean="0">
                <a:solidFill>
                  <a:srgbClr val="000099"/>
                </a:solidFill>
              </a:rPr>
              <a:t> </a:t>
            </a:r>
            <a:r>
              <a:rPr lang="ru-RU" altLang="ru-RU" sz="2200" dirty="0">
                <a:solidFill>
                  <a:srgbClr val="000099"/>
                </a:solidFill>
              </a:rPr>
              <a:t>их регистрацией, </a:t>
            </a:r>
            <a:endParaRPr lang="ru-RU" altLang="ru-RU" sz="2200" dirty="0" smtClean="0">
              <a:solidFill>
                <a:srgbClr val="000099"/>
              </a:solidFill>
            </a:endParaRPr>
          </a:p>
          <a:p>
            <a:r>
              <a:rPr lang="ru-RU" altLang="ru-RU" sz="2200" dirty="0">
                <a:solidFill>
                  <a:srgbClr val="000099"/>
                </a:solidFill>
              </a:rPr>
              <a:t> </a:t>
            </a:r>
            <a:r>
              <a:rPr lang="ru-RU" altLang="ru-RU" sz="2200" dirty="0" smtClean="0">
                <a:solidFill>
                  <a:srgbClr val="000099"/>
                </a:solidFill>
              </a:rPr>
              <a:t> подготовкой резюме на каждого кандидата и его размещением в открытом доступе для участников образовательных отношений</a:t>
            </a:r>
            <a:endParaRPr lang="ru-RU" altLang="ru-RU" sz="2200" dirty="0">
              <a:solidFill>
                <a:srgbClr val="000099"/>
              </a:solidFill>
            </a:endParaRPr>
          </a:p>
          <a:p>
            <a:r>
              <a:rPr lang="ru-RU" altLang="ru-RU" sz="2200" dirty="0" smtClean="0">
                <a:solidFill>
                  <a:srgbClr val="000099"/>
                </a:solidFill>
              </a:rPr>
              <a:t>  </a:t>
            </a:r>
          </a:p>
          <a:p>
            <a:r>
              <a:rPr lang="ru-RU" altLang="ru-RU" sz="2200" dirty="0" smtClean="0">
                <a:solidFill>
                  <a:srgbClr val="000099"/>
                </a:solidFill>
              </a:rPr>
              <a:t>    с использованием </a:t>
            </a:r>
            <a:r>
              <a:rPr lang="en-US" altLang="ru-RU" sz="2200" dirty="0">
                <a:solidFill>
                  <a:srgbClr val="000099"/>
                </a:solidFill>
              </a:rPr>
              <a:t> Google </a:t>
            </a:r>
            <a:r>
              <a:rPr lang="en-US" altLang="ru-RU" sz="2200" dirty="0" smtClean="0">
                <a:solidFill>
                  <a:srgbClr val="000099"/>
                </a:solidFill>
              </a:rPr>
              <a:t>Forms</a:t>
            </a:r>
            <a:endParaRPr lang="ru-RU" altLang="ru-RU" sz="2200" dirty="0" smtClean="0">
              <a:solidFill>
                <a:srgbClr val="000099"/>
              </a:solidFill>
            </a:endParaRPr>
          </a:p>
          <a:p>
            <a:endParaRPr lang="ru-RU" altLang="ru-RU" sz="2200" dirty="0">
              <a:solidFill>
                <a:srgbClr val="000099"/>
              </a:solidFill>
            </a:endParaRPr>
          </a:p>
          <a:p>
            <a:r>
              <a:rPr lang="ru-RU" altLang="ru-RU" sz="2200" dirty="0" smtClean="0">
                <a:solidFill>
                  <a:srgbClr val="000099"/>
                </a:solidFill>
              </a:rPr>
              <a:t>    открыто и гласно</a:t>
            </a:r>
          </a:p>
          <a:p>
            <a:r>
              <a:rPr lang="ru-RU" altLang="ru-RU" sz="2200" dirty="0">
                <a:solidFill>
                  <a:srgbClr val="000099"/>
                </a:solidFill>
              </a:rPr>
              <a:t> </a:t>
            </a:r>
            <a:r>
              <a:rPr lang="ru-RU" altLang="ru-RU" sz="2200" dirty="0" smtClean="0">
                <a:solidFill>
                  <a:srgbClr val="000099"/>
                </a:solidFill>
              </a:rPr>
              <a:t>   </a:t>
            </a:r>
            <a:endParaRPr lang="ru-RU" altLang="ru-RU" sz="2200" dirty="0">
              <a:solidFill>
                <a:srgbClr val="000099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650" y="195263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600" b="1" dirty="0">
                <a:solidFill>
                  <a:schemeClr val="bg1"/>
                </a:solidFill>
              </a:rPr>
              <a:t>Выборы в Управляющий Совет</a:t>
            </a:r>
          </a:p>
        </p:txBody>
      </p:sp>
      <p:pic>
        <p:nvPicPr>
          <p:cNvPr id="9222" name="Picture 6" descr="D:\_TDTEvolvingPS0002s_class 111112222\Андрей\клипарт ОБРАЗОВАНИЕ\Consei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05" y="3680445"/>
            <a:ext cx="28345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4" y="2357144"/>
            <a:ext cx="185244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_TDTEvolvingPS0002s_class 111112222\стикеры кнопки иконки\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1" y="4064559"/>
            <a:ext cx="185244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50" y="4674067"/>
            <a:ext cx="188992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22637</TotalTime>
  <Words>922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Director-PC</cp:lastModifiedBy>
  <cp:revision>1039</cp:revision>
  <dcterms:created xsi:type="dcterms:W3CDTF">2010-05-23T14:28:12Z</dcterms:created>
  <dcterms:modified xsi:type="dcterms:W3CDTF">2023-02-02T11:16:47Z</dcterms:modified>
</cp:coreProperties>
</file>