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644" y="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333333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333333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7998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608012" y="609600"/>
            <a:ext cx="10972800" cy="5638800"/>
          </a:xfrm>
          <a:custGeom>
            <a:avLst/>
            <a:gdLst/>
            <a:ahLst/>
            <a:cxnLst/>
            <a:rect l="l" t="t" r="r" b="b"/>
            <a:pathLst>
              <a:path w="10972800" h="5638800">
                <a:moveTo>
                  <a:pt x="0" y="5638800"/>
                </a:moveTo>
                <a:lnTo>
                  <a:pt x="10972800" y="5638800"/>
                </a:lnTo>
                <a:lnTo>
                  <a:pt x="10972800" y="0"/>
                </a:lnTo>
                <a:lnTo>
                  <a:pt x="0" y="0"/>
                </a:lnTo>
                <a:lnTo>
                  <a:pt x="0" y="5638800"/>
                </a:lnTo>
                <a:close/>
              </a:path>
            </a:pathLst>
          </a:custGeom>
          <a:ln w="15875">
            <a:solidFill>
              <a:srgbClr val="83992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3153791"/>
            <a:ext cx="761503" cy="606424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436984" y="3153791"/>
            <a:ext cx="755015" cy="606424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0" y="36"/>
            <a:ext cx="12192000" cy="685796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333333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333333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333333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333333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2000" cy="6857998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608012" y="609600"/>
            <a:ext cx="10972800" cy="5638800"/>
          </a:xfrm>
          <a:custGeom>
            <a:avLst/>
            <a:gdLst/>
            <a:ahLst/>
            <a:cxnLst/>
            <a:rect l="l" t="t" r="r" b="b"/>
            <a:pathLst>
              <a:path w="10972800" h="5638800">
                <a:moveTo>
                  <a:pt x="0" y="5638800"/>
                </a:moveTo>
                <a:lnTo>
                  <a:pt x="10972800" y="5638800"/>
                </a:lnTo>
                <a:lnTo>
                  <a:pt x="10972800" y="0"/>
                </a:lnTo>
                <a:lnTo>
                  <a:pt x="0" y="0"/>
                </a:lnTo>
                <a:lnTo>
                  <a:pt x="0" y="5638800"/>
                </a:lnTo>
                <a:close/>
              </a:path>
            </a:pathLst>
          </a:custGeom>
          <a:ln w="15875">
            <a:solidFill>
              <a:srgbClr val="83992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3153791"/>
            <a:ext cx="761503" cy="606424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1436984" y="3153791"/>
            <a:ext cx="755015" cy="60642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89657" y="2454020"/>
            <a:ext cx="7012685" cy="17322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333333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589657" y="2454020"/>
            <a:ext cx="7012685" cy="17322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333333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18844" marR="912494" algn="ctr">
              <a:lnSpc>
                <a:spcPct val="100000"/>
              </a:lnSpc>
              <a:spcBef>
                <a:spcPts val="95"/>
              </a:spcBef>
            </a:pPr>
            <a:r>
              <a:rPr dirty="0"/>
              <a:t>20</a:t>
            </a:r>
            <a:r>
              <a:rPr spc="-70" dirty="0"/>
              <a:t> </a:t>
            </a:r>
            <a:r>
              <a:rPr spc="-10" dirty="0"/>
              <a:t>основных</a:t>
            </a:r>
            <a:r>
              <a:rPr spc="-75" dirty="0"/>
              <a:t> </a:t>
            </a:r>
            <a:r>
              <a:rPr spc="-10" dirty="0"/>
              <a:t>вопросов</a:t>
            </a:r>
            <a:r>
              <a:rPr spc="-65" dirty="0"/>
              <a:t> </a:t>
            </a:r>
            <a:r>
              <a:rPr dirty="0"/>
              <a:t>и</a:t>
            </a:r>
            <a:r>
              <a:rPr spc="-75" dirty="0"/>
              <a:t> </a:t>
            </a:r>
            <a:r>
              <a:rPr spc="-10" dirty="0"/>
              <a:t>ответов </a:t>
            </a:r>
            <a:r>
              <a:rPr dirty="0"/>
              <a:t>о</a:t>
            </a:r>
            <a:r>
              <a:rPr spc="-75" dirty="0"/>
              <a:t> </a:t>
            </a:r>
            <a:r>
              <a:rPr dirty="0"/>
              <a:t>Единой</a:t>
            </a:r>
            <a:r>
              <a:rPr spc="-70" dirty="0"/>
              <a:t> </a:t>
            </a:r>
            <a:r>
              <a:rPr spc="-10" dirty="0"/>
              <a:t>методике</a:t>
            </a:r>
          </a:p>
          <a:p>
            <a:pPr marL="10160" marR="5080" algn="ctr">
              <a:lnSpc>
                <a:spcPct val="100000"/>
              </a:lnSpc>
            </a:pPr>
            <a:r>
              <a:rPr spc="-20" dirty="0"/>
              <a:t>социально-психологического</a:t>
            </a:r>
            <a:r>
              <a:rPr dirty="0"/>
              <a:t> </a:t>
            </a:r>
            <a:r>
              <a:rPr spc="-10" dirty="0"/>
              <a:t>тестирования </a:t>
            </a:r>
            <a:r>
              <a:rPr dirty="0"/>
              <a:t>(ЕМ </a:t>
            </a:r>
            <a:r>
              <a:rPr spc="-20" dirty="0"/>
              <a:t>СПТ)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84630" y="1310843"/>
            <a:ext cx="9380220" cy="1200785"/>
          </a:xfrm>
          <a:prstGeom prst="rect">
            <a:avLst/>
          </a:prstGeom>
          <a:solidFill>
            <a:srgbClr val="EBD18B"/>
          </a:solidFill>
        </p:spPr>
        <p:txBody>
          <a:bodyPr vert="horz" wrap="square" lIns="0" tIns="62230" rIns="0" bIns="0" rtlCol="0">
            <a:spAutoFit/>
          </a:bodyPr>
          <a:lstStyle/>
          <a:p>
            <a:pPr marL="1704339" marR="537845" indent="-1158875">
              <a:lnSpc>
                <a:spcPts val="4190"/>
              </a:lnSpc>
              <a:spcBef>
                <a:spcPts val="490"/>
              </a:spcBef>
            </a:pPr>
            <a:r>
              <a:rPr sz="3600" b="1" dirty="0">
                <a:latin typeface="Times New Roman"/>
                <a:cs typeface="Times New Roman"/>
              </a:rPr>
              <a:t>9.</a:t>
            </a:r>
            <a:r>
              <a:rPr sz="3600" b="1" spc="-4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Важно</a:t>
            </a:r>
            <a:r>
              <a:rPr sz="3600" b="1" spc="-4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ли</a:t>
            </a:r>
            <a:r>
              <a:rPr sz="3600" b="1" spc="-4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в</a:t>
            </a:r>
            <a:r>
              <a:rPr sz="3600" b="1" spc="-4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каких</a:t>
            </a:r>
            <a:r>
              <a:rPr sz="3600" b="1" spc="-40" dirty="0">
                <a:latin typeface="Times New Roman"/>
                <a:cs typeface="Times New Roman"/>
              </a:rPr>
              <a:t> </a:t>
            </a:r>
            <a:r>
              <a:rPr sz="3600" b="1" spc="-20" dirty="0">
                <a:latin typeface="Times New Roman"/>
                <a:cs typeface="Times New Roman"/>
              </a:rPr>
              <a:t>условиях</a:t>
            </a:r>
            <a:r>
              <a:rPr sz="3600" b="1" spc="-4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и</a:t>
            </a:r>
            <a:r>
              <a:rPr sz="3600" b="1" spc="-4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в</a:t>
            </a:r>
            <a:r>
              <a:rPr sz="3600" b="1" spc="-30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каком состоянии</a:t>
            </a:r>
            <a:r>
              <a:rPr sz="3600" b="1" spc="-160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заполняется</a:t>
            </a:r>
            <a:r>
              <a:rPr sz="3600" b="1" spc="-160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тест?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307719" y="2833585"/>
            <a:ext cx="9733915" cy="3253740"/>
          </a:xfrm>
          <a:custGeom>
            <a:avLst/>
            <a:gdLst/>
            <a:ahLst/>
            <a:cxnLst/>
            <a:rect l="l" t="t" r="r" b="b"/>
            <a:pathLst>
              <a:path w="9733915" h="3253740">
                <a:moveTo>
                  <a:pt x="9733915" y="0"/>
                </a:moveTo>
                <a:lnTo>
                  <a:pt x="0" y="0"/>
                </a:lnTo>
                <a:lnTo>
                  <a:pt x="0" y="3253740"/>
                </a:lnTo>
                <a:lnTo>
                  <a:pt x="9733915" y="3253740"/>
                </a:lnTo>
                <a:lnTo>
                  <a:pt x="9733915" y="0"/>
                </a:lnTo>
                <a:close/>
              </a:path>
            </a:pathLst>
          </a:custGeom>
          <a:solidFill>
            <a:srgbClr val="D6E1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86586" y="2832354"/>
            <a:ext cx="9577070" cy="1589405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462280">
              <a:lnSpc>
                <a:spcPct val="100000"/>
              </a:lnSpc>
              <a:spcBef>
                <a:spcPts val="290"/>
              </a:spcBef>
            </a:pPr>
            <a:r>
              <a:rPr sz="2400" b="1" dirty="0">
                <a:latin typeface="Times New Roman"/>
                <a:cs typeface="Times New Roman"/>
              </a:rPr>
              <a:t>Да,</a:t>
            </a:r>
            <a:r>
              <a:rPr sz="2400" b="1" spc="-8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эти</a:t>
            </a:r>
            <a:r>
              <a:rPr sz="2400" b="1" spc="-60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обстоятельства</a:t>
            </a:r>
            <a:r>
              <a:rPr sz="2400" b="1" spc="-6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существенно</a:t>
            </a:r>
            <a:r>
              <a:rPr sz="2400" b="1" spc="-6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влияют</a:t>
            </a:r>
            <a:r>
              <a:rPr sz="2400" b="1" spc="-4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на</a:t>
            </a:r>
            <a:r>
              <a:rPr sz="2400" b="1" spc="-70" dirty="0">
                <a:latin typeface="Times New Roman"/>
                <a:cs typeface="Times New Roman"/>
              </a:rPr>
              <a:t> </a:t>
            </a:r>
            <a:r>
              <a:rPr sz="2400" b="1" spc="-20" dirty="0">
                <a:latin typeface="Times New Roman"/>
                <a:cs typeface="Times New Roman"/>
              </a:rPr>
              <a:t>результаты</a:t>
            </a:r>
            <a:r>
              <a:rPr sz="2400" b="1" spc="-50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теста</a:t>
            </a:r>
            <a:r>
              <a:rPr sz="2400" spc="-10" dirty="0">
                <a:latin typeface="Times New Roman"/>
                <a:cs typeface="Times New Roman"/>
              </a:rPr>
              <a:t>!</a:t>
            </a:r>
            <a:endParaRPr sz="2400">
              <a:latin typeface="Times New Roman"/>
              <a:cs typeface="Times New Roman"/>
            </a:endParaRPr>
          </a:p>
          <a:p>
            <a:pPr marL="12700" marR="5080" indent="449580">
              <a:lnSpc>
                <a:spcPts val="3080"/>
              </a:lnSpc>
              <a:spcBef>
                <a:spcPts val="130"/>
              </a:spcBef>
              <a:tabLst>
                <a:tab pos="1167765" algn="l"/>
                <a:tab pos="2332355" algn="l"/>
                <a:tab pos="3686810" algn="l"/>
                <a:tab pos="5471795" algn="l"/>
                <a:tab pos="7223125" algn="l"/>
                <a:tab pos="9419590" algn="l"/>
              </a:tabLst>
            </a:pPr>
            <a:r>
              <a:rPr sz="2400" spc="-25" dirty="0">
                <a:latin typeface="Times New Roman"/>
                <a:cs typeface="Times New Roman"/>
              </a:rPr>
              <a:t>Для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любого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человека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естественно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испытывать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напряженность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50" dirty="0">
                <a:latin typeface="Times New Roman"/>
                <a:cs typeface="Times New Roman"/>
              </a:rPr>
              <a:t>в </a:t>
            </a:r>
            <a:r>
              <a:rPr sz="2400" spc="-10" dirty="0">
                <a:latin typeface="Times New Roman"/>
                <a:cs typeface="Times New Roman"/>
              </a:rPr>
              <a:t>подобных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ситуациях.</a:t>
            </a:r>
            <a:endParaRPr sz="2400">
              <a:latin typeface="Times New Roman"/>
              <a:cs typeface="Times New Roman"/>
            </a:endParaRPr>
          </a:p>
          <a:p>
            <a:pPr marL="462280">
              <a:lnSpc>
                <a:spcPct val="100000"/>
              </a:lnSpc>
              <a:spcBef>
                <a:spcPts val="70"/>
              </a:spcBef>
            </a:pPr>
            <a:r>
              <a:rPr sz="2400" dirty="0">
                <a:latin typeface="Times New Roman"/>
                <a:cs typeface="Times New Roman"/>
              </a:rPr>
              <a:t>Обучающийся</a:t>
            </a:r>
            <a:r>
              <a:rPr sz="2400" spc="1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должен</a:t>
            </a:r>
            <a:r>
              <a:rPr sz="2400" spc="1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быть</a:t>
            </a:r>
            <a:r>
              <a:rPr sz="2400" spc="18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подготовлен</a:t>
            </a:r>
            <a:r>
              <a:rPr sz="2400" spc="1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к</a:t>
            </a:r>
            <a:r>
              <a:rPr sz="2400" spc="1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процедуре</a:t>
            </a:r>
            <a:r>
              <a:rPr sz="2400" spc="16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тестирования: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565385" y="4396232"/>
            <a:ext cx="1397000" cy="808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7495" marR="5080" indent="-265430">
              <a:lnSpc>
                <a:spcPct val="107100"/>
              </a:lnSpc>
              <a:spcBef>
                <a:spcPts val="100"/>
              </a:spcBef>
            </a:pPr>
            <a:r>
              <a:rPr sz="2400" spc="-20" dirty="0">
                <a:latin typeface="Times New Roman"/>
                <a:cs typeface="Times New Roman"/>
              </a:rPr>
              <a:t>процедуру </a:t>
            </a:r>
            <a:r>
              <a:rPr sz="2400" spc="-35" dirty="0">
                <a:latin typeface="Times New Roman"/>
                <a:cs typeface="Times New Roman"/>
              </a:rPr>
              <a:t>отвечать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86586" y="4396232"/>
            <a:ext cx="8148955" cy="11988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6900"/>
              </a:lnSpc>
              <a:spcBef>
                <a:spcPts val="105"/>
              </a:spcBef>
              <a:tabLst>
                <a:tab pos="951230" algn="l"/>
                <a:tab pos="2162810" algn="l"/>
                <a:tab pos="2840990" algn="l"/>
                <a:tab pos="3650615" algn="l"/>
                <a:tab pos="3793490" algn="l"/>
                <a:tab pos="4412615" algn="l"/>
                <a:tab pos="5397500" algn="l"/>
                <a:tab pos="5607685" algn="l"/>
                <a:tab pos="6089015" algn="l"/>
                <a:tab pos="7032625" algn="l"/>
                <a:tab pos="7825105" algn="l"/>
              </a:tabLst>
            </a:pPr>
            <a:r>
              <a:rPr sz="2400" spc="-10" dirty="0">
                <a:latin typeface="Times New Roman"/>
                <a:cs typeface="Times New Roman"/>
              </a:rPr>
              <a:t>перед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проведением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5" dirty="0">
                <a:latin typeface="Times New Roman"/>
                <a:cs typeface="Times New Roman"/>
              </a:rPr>
              <a:t>СПТ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необходимо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разъяснить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0" dirty="0">
                <a:latin typeface="Times New Roman"/>
                <a:cs typeface="Times New Roman"/>
              </a:rPr>
              <a:t>цель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50" dirty="0">
                <a:latin typeface="Times New Roman"/>
                <a:cs typeface="Times New Roman"/>
              </a:rPr>
              <a:t>и </a:t>
            </a:r>
            <a:r>
              <a:rPr sz="2400" spc="-10" dirty="0">
                <a:latin typeface="Times New Roman"/>
                <a:cs typeface="Times New Roman"/>
              </a:rPr>
              <a:t>тестирования,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настроить</a:t>
            </a:r>
            <a:r>
              <a:rPr sz="2400" dirty="0">
                <a:latin typeface="Times New Roman"/>
                <a:cs typeface="Times New Roman"/>
              </a:rPr>
              <a:t>		</a:t>
            </a:r>
            <a:r>
              <a:rPr sz="2400" spc="-25" dirty="0">
                <a:latin typeface="Times New Roman"/>
                <a:cs typeface="Times New Roman"/>
              </a:rPr>
              <a:t>на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работу</a:t>
            </a:r>
            <a:r>
              <a:rPr sz="2400" dirty="0">
                <a:latin typeface="Times New Roman"/>
                <a:cs typeface="Times New Roman"/>
              </a:rPr>
              <a:t>		</a:t>
            </a:r>
            <a:r>
              <a:rPr sz="2400" spc="-50" dirty="0">
                <a:latin typeface="Times New Roman"/>
                <a:cs typeface="Times New Roman"/>
              </a:rPr>
              <a:t>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0" dirty="0">
                <a:latin typeface="Times New Roman"/>
                <a:cs typeface="Times New Roman"/>
              </a:rPr>
              <a:t>замотивировать </a:t>
            </a:r>
            <a:r>
              <a:rPr sz="2400" spc="-10" dirty="0">
                <a:latin typeface="Times New Roman"/>
                <a:cs typeface="Times New Roman"/>
              </a:rPr>
              <a:t>откровенно.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36166" y="5595620"/>
            <a:ext cx="78416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Times New Roman"/>
                <a:cs typeface="Times New Roman"/>
              </a:rPr>
              <a:t>Тестирование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должно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проводиться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комфортных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условиях.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06016" y="1152220"/>
            <a:ext cx="9380220" cy="1200785"/>
          </a:xfrm>
          <a:prstGeom prst="rect">
            <a:avLst/>
          </a:prstGeom>
          <a:solidFill>
            <a:srgbClr val="EBD18B"/>
          </a:solidFill>
        </p:spPr>
        <p:txBody>
          <a:bodyPr vert="horz" wrap="square" lIns="0" tIns="62229" rIns="0" bIns="0" rtlCol="0">
            <a:spAutoFit/>
          </a:bodyPr>
          <a:lstStyle/>
          <a:p>
            <a:pPr marL="1900555" marR="88900" indent="-1804670">
              <a:lnSpc>
                <a:spcPts val="4190"/>
              </a:lnSpc>
              <a:spcBef>
                <a:spcPts val="489"/>
              </a:spcBef>
            </a:pPr>
            <a:r>
              <a:rPr sz="3600" b="1" dirty="0">
                <a:latin typeface="Times New Roman"/>
                <a:cs typeface="Times New Roman"/>
              </a:rPr>
              <a:t>10.</a:t>
            </a:r>
            <a:r>
              <a:rPr sz="3600" b="1" spc="-4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В</a:t>
            </a:r>
            <a:r>
              <a:rPr sz="3600" b="1" spc="-4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чем</a:t>
            </a:r>
            <a:r>
              <a:rPr sz="3600" b="1" spc="-45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заключается</a:t>
            </a:r>
            <a:r>
              <a:rPr sz="3600" b="1" spc="-40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конфиденциальность проведения</a:t>
            </a:r>
            <a:r>
              <a:rPr sz="3600" b="1" spc="-175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тестирования?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29029" y="2564231"/>
            <a:ext cx="9733915" cy="3509010"/>
          </a:xfrm>
          <a:custGeom>
            <a:avLst/>
            <a:gdLst/>
            <a:ahLst/>
            <a:cxnLst/>
            <a:rect l="l" t="t" r="r" b="b"/>
            <a:pathLst>
              <a:path w="9733915" h="3509010">
                <a:moveTo>
                  <a:pt x="9733915" y="0"/>
                </a:moveTo>
                <a:lnTo>
                  <a:pt x="0" y="0"/>
                </a:lnTo>
                <a:lnTo>
                  <a:pt x="0" y="3508629"/>
                </a:lnTo>
                <a:lnTo>
                  <a:pt x="9733915" y="3508629"/>
                </a:lnTo>
                <a:lnTo>
                  <a:pt x="9733915" y="0"/>
                </a:lnTo>
                <a:close/>
              </a:path>
            </a:pathLst>
          </a:custGeom>
          <a:solidFill>
            <a:srgbClr val="D6E1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07972" y="2586939"/>
            <a:ext cx="9443720" cy="34105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64235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Все</a:t>
            </a:r>
            <a:r>
              <a:rPr sz="2400" b="1" spc="-80" dirty="0">
                <a:latin typeface="Times New Roman"/>
                <a:cs typeface="Times New Roman"/>
              </a:rPr>
              <a:t> </a:t>
            </a:r>
            <a:r>
              <a:rPr sz="2400" b="1" spc="-20" dirty="0">
                <a:latin typeface="Times New Roman"/>
                <a:cs typeface="Times New Roman"/>
              </a:rPr>
              <a:t>результаты</a:t>
            </a:r>
            <a:r>
              <a:rPr sz="2400" b="1" spc="-7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тестирования</a:t>
            </a:r>
            <a:r>
              <a:rPr sz="2400" b="1" spc="-5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строго</a:t>
            </a:r>
            <a:r>
              <a:rPr sz="2400" b="1" spc="-80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конфиденциальны!</a:t>
            </a:r>
            <a:endParaRPr sz="2400" dirty="0">
              <a:latin typeface="Times New Roman"/>
              <a:cs typeface="Times New Roman"/>
            </a:endParaRPr>
          </a:p>
          <a:p>
            <a:pPr marL="355600" marR="2073275" indent="-342900">
              <a:lnSpc>
                <a:spcPct val="100000"/>
              </a:lnSpc>
              <a:spcBef>
                <a:spcPts val="10"/>
              </a:spcBef>
              <a:buFont typeface="Wingdings"/>
              <a:buChar char=""/>
              <a:tabLst>
                <a:tab pos="355600" algn="l"/>
              </a:tabLst>
            </a:pPr>
            <a:r>
              <a:rPr sz="2200" dirty="0">
                <a:latin typeface="Times New Roman"/>
                <a:cs typeface="Times New Roman"/>
              </a:rPr>
              <a:t>В</a:t>
            </a:r>
            <a:r>
              <a:rPr sz="2200" spc="-9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образовательной</a:t>
            </a:r>
            <a:r>
              <a:rPr sz="2200" spc="-6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организации</a:t>
            </a:r>
            <a:r>
              <a:rPr sz="2200" spc="-9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должно</a:t>
            </a:r>
            <a:r>
              <a:rPr sz="2200" spc="-7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быть</a:t>
            </a:r>
            <a:r>
              <a:rPr sz="2200" spc="-8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положение</a:t>
            </a:r>
            <a:r>
              <a:rPr sz="2200" spc="-85" dirty="0">
                <a:latin typeface="Times New Roman"/>
                <a:cs typeface="Times New Roman"/>
              </a:rPr>
              <a:t> </a:t>
            </a:r>
            <a:r>
              <a:rPr sz="2200" spc="-50" dirty="0">
                <a:latin typeface="Times New Roman"/>
                <a:cs typeface="Times New Roman"/>
              </a:rPr>
              <a:t>о </a:t>
            </a:r>
            <a:r>
              <a:rPr sz="2200" spc="-10" dirty="0">
                <a:latin typeface="Times New Roman"/>
                <a:cs typeface="Times New Roman"/>
              </a:rPr>
              <a:t>конфиденциальной</a:t>
            </a:r>
            <a:r>
              <a:rPr sz="2200" spc="-1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информации.</a:t>
            </a:r>
            <a:endParaRPr sz="2200" dirty="0">
              <a:latin typeface="Times New Roman"/>
              <a:cs typeface="Times New Roman"/>
            </a:endParaRPr>
          </a:p>
          <a:p>
            <a:pPr marL="355600" marR="430530" indent="-342900">
              <a:lnSpc>
                <a:spcPct val="100000"/>
              </a:lnSpc>
              <a:buFont typeface="Wingdings"/>
              <a:buChar char=""/>
              <a:tabLst>
                <a:tab pos="355600" algn="l"/>
              </a:tabLst>
            </a:pPr>
            <a:r>
              <a:rPr sz="2200" dirty="0">
                <a:latin typeface="Times New Roman"/>
                <a:cs typeface="Times New Roman"/>
              </a:rPr>
              <a:t>Каждому</a:t>
            </a:r>
            <a:r>
              <a:rPr sz="2200" spc="-1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обучающемуся</a:t>
            </a:r>
            <a:r>
              <a:rPr sz="2200" spc="-1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присваивается</a:t>
            </a:r>
            <a:r>
              <a:rPr sz="2200" spc="-9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индивидуальный</a:t>
            </a:r>
            <a:r>
              <a:rPr sz="2200" spc="-90" dirty="0">
                <a:latin typeface="Times New Roman"/>
                <a:cs typeface="Times New Roman"/>
              </a:rPr>
              <a:t> </a:t>
            </a:r>
            <a:r>
              <a:rPr sz="2200" spc="-40" dirty="0">
                <a:latin typeface="Times New Roman"/>
                <a:cs typeface="Times New Roman"/>
              </a:rPr>
              <a:t>код</a:t>
            </a:r>
            <a:r>
              <a:rPr sz="2200" spc="-9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участника, </a:t>
            </a:r>
            <a:r>
              <a:rPr sz="2200" spc="-20" dirty="0">
                <a:latin typeface="Times New Roman"/>
                <a:cs typeface="Times New Roman"/>
              </a:rPr>
              <a:t>который</a:t>
            </a:r>
            <a:r>
              <a:rPr sz="2200" spc="-9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делает</a:t>
            </a:r>
            <a:r>
              <a:rPr sz="2200" spc="-5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невозможным</a:t>
            </a:r>
            <a:r>
              <a:rPr sz="2200" spc="-6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персонификацию</a:t>
            </a:r>
            <a:r>
              <a:rPr sz="2200" spc="-8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данных.</a:t>
            </a:r>
            <a:endParaRPr sz="2200" dirty="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buFont typeface="Wingdings"/>
              <a:buChar char=""/>
              <a:tabLst>
                <a:tab pos="355600" algn="l"/>
                <a:tab pos="425450" algn="l"/>
              </a:tabLst>
            </a:pPr>
            <a:r>
              <a:rPr sz="2200" dirty="0">
                <a:latin typeface="Times New Roman"/>
                <a:cs typeface="Times New Roman"/>
              </a:rPr>
              <a:t>	Список</a:t>
            </a:r>
            <a:r>
              <a:rPr sz="2200" spc="-4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индивидуальных</a:t>
            </a:r>
            <a:r>
              <a:rPr sz="2200" spc="-40" dirty="0">
                <a:latin typeface="Times New Roman"/>
                <a:cs typeface="Times New Roman"/>
              </a:rPr>
              <a:t> </a:t>
            </a:r>
            <a:r>
              <a:rPr sz="2200" spc="-25" dirty="0">
                <a:latin typeface="Times New Roman"/>
                <a:cs typeface="Times New Roman"/>
              </a:rPr>
              <a:t>кодов</a:t>
            </a:r>
            <a:r>
              <a:rPr sz="2200" spc="-4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и</a:t>
            </a:r>
            <a:r>
              <a:rPr sz="2200" spc="-45" dirty="0">
                <a:latin typeface="Times New Roman"/>
                <a:cs typeface="Times New Roman"/>
              </a:rPr>
              <a:t> </a:t>
            </a:r>
            <a:r>
              <a:rPr sz="2200" spc="-20" dirty="0">
                <a:latin typeface="Times New Roman"/>
                <a:cs typeface="Times New Roman"/>
              </a:rPr>
              <a:t>соответствующих</a:t>
            </a:r>
            <a:r>
              <a:rPr sz="2200" spc="-4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им</a:t>
            </a:r>
            <a:r>
              <a:rPr sz="2200" spc="-4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фамилий</a:t>
            </a:r>
            <a:r>
              <a:rPr sz="2200" spc="-4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хранится</a:t>
            </a:r>
            <a:r>
              <a:rPr sz="2200" spc="-45" dirty="0">
                <a:latin typeface="Times New Roman"/>
                <a:cs typeface="Times New Roman"/>
              </a:rPr>
              <a:t> </a:t>
            </a:r>
            <a:r>
              <a:rPr sz="2200" spc="-50" dirty="0">
                <a:latin typeface="Times New Roman"/>
                <a:cs typeface="Times New Roman"/>
              </a:rPr>
              <a:t>в </a:t>
            </a:r>
            <a:r>
              <a:rPr sz="2200" spc="-10" dirty="0">
                <a:latin typeface="Times New Roman"/>
                <a:cs typeface="Times New Roman"/>
              </a:rPr>
              <a:t>образовательной</a:t>
            </a:r>
            <a:r>
              <a:rPr sz="2200" spc="-4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организации</a:t>
            </a:r>
            <a:r>
              <a:rPr sz="2200" spc="-7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в</a:t>
            </a:r>
            <a:r>
              <a:rPr sz="2200" spc="-5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соответствии</a:t>
            </a:r>
            <a:r>
              <a:rPr sz="2200" spc="-5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с</a:t>
            </a:r>
            <a:r>
              <a:rPr sz="2200" spc="-6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Федеральным</a:t>
            </a:r>
            <a:r>
              <a:rPr sz="2200" spc="-65" dirty="0">
                <a:latin typeface="Times New Roman"/>
                <a:cs typeface="Times New Roman"/>
              </a:rPr>
              <a:t> </a:t>
            </a:r>
            <a:r>
              <a:rPr sz="2200" spc="-20" dirty="0">
                <a:latin typeface="Times New Roman"/>
                <a:cs typeface="Times New Roman"/>
              </a:rPr>
              <a:t>законом</a:t>
            </a:r>
            <a:r>
              <a:rPr sz="2200" spc="-7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от</a:t>
            </a:r>
            <a:r>
              <a:rPr sz="2200" spc="-70" dirty="0">
                <a:latin typeface="Times New Roman"/>
                <a:cs typeface="Times New Roman"/>
              </a:rPr>
              <a:t> </a:t>
            </a:r>
            <a:r>
              <a:rPr sz="2200" spc="-25" dirty="0">
                <a:latin typeface="Times New Roman"/>
                <a:cs typeface="Times New Roman"/>
              </a:rPr>
              <a:t>27 </a:t>
            </a:r>
            <a:r>
              <a:rPr sz="2200" dirty="0">
                <a:latin typeface="Times New Roman"/>
                <a:cs typeface="Times New Roman"/>
              </a:rPr>
              <a:t>июля</a:t>
            </a:r>
            <a:r>
              <a:rPr sz="2200" spc="-5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2007</a:t>
            </a:r>
            <a:r>
              <a:rPr sz="2200" spc="-35" dirty="0">
                <a:latin typeface="Times New Roman"/>
                <a:cs typeface="Times New Roman"/>
              </a:rPr>
              <a:t> </a:t>
            </a:r>
            <a:r>
              <a:rPr sz="2200" spc="-135" dirty="0">
                <a:latin typeface="Times New Roman"/>
                <a:cs typeface="Times New Roman"/>
              </a:rPr>
              <a:t>г.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№</a:t>
            </a:r>
            <a:r>
              <a:rPr sz="2200" spc="-2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152-</a:t>
            </a:r>
            <a:r>
              <a:rPr sz="2200" dirty="0">
                <a:latin typeface="Times New Roman"/>
                <a:cs typeface="Times New Roman"/>
              </a:rPr>
              <a:t>ФЗ</a:t>
            </a:r>
            <a:r>
              <a:rPr sz="2200" spc="-3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«О</a:t>
            </a:r>
            <a:r>
              <a:rPr sz="2200" spc="-2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персональных</a:t>
            </a:r>
            <a:r>
              <a:rPr sz="2200" spc="-3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данных».</a:t>
            </a:r>
            <a:endParaRPr sz="2200" dirty="0">
              <a:latin typeface="Times New Roman"/>
              <a:cs typeface="Times New Roman"/>
            </a:endParaRPr>
          </a:p>
          <a:p>
            <a:pPr marL="354965" indent="-342265" algn="just">
              <a:lnSpc>
                <a:spcPct val="100000"/>
              </a:lnSpc>
              <a:buFont typeface="Wingdings"/>
              <a:buChar char=""/>
              <a:tabLst>
                <a:tab pos="354965" algn="l"/>
              </a:tabLst>
            </a:pPr>
            <a:r>
              <a:rPr sz="2200" dirty="0">
                <a:latin typeface="Times New Roman"/>
                <a:cs typeface="Times New Roman"/>
              </a:rPr>
              <a:t>Персональные</a:t>
            </a:r>
            <a:r>
              <a:rPr sz="2200" spc="-40" dirty="0">
                <a:latin typeface="Times New Roman"/>
                <a:cs typeface="Times New Roman"/>
              </a:rPr>
              <a:t> </a:t>
            </a:r>
            <a:r>
              <a:rPr sz="2200" spc="-30" dirty="0">
                <a:latin typeface="Times New Roman"/>
                <a:cs typeface="Times New Roman"/>
              </a:rPr>
              <a:t>результаты </a:t>
            </a:r>
            <a:r>
              <a:rPr sz="2200" dirty="0">
                <a:latin typeface="Times New Roman"/>
                <a:cs typeface="Times New Roman"/>
              </a:rPr>
              <a:t>могут</a:t>
            </a:r>
            <a:r>
              <a:rPr sz="2200" spc="-7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быть</a:t>
            </a:r>
            <a:r>
              <a:rPr sz="2200" spc="-4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доступны</a:t>
            </a:r>
            <a:r>
              <a:rPr sz="2200" spc="-65" dirty="0">
                <a:latin typeface="Times New Roman"/>
                <a:cs typeface="Times New Roman"/>
              </a:rPr>
              <a:t> </a:t>
            </a:r>
            <a:r>
              <a:rPr sz="2200" spc="-25" dirty="0">
                <a:latin typeface="Times New Roman"/>
                <a:cs typeface="Times New Roman"/>
              </a:rPr>
              <a:t>только</a:t>
            </a:r>
            <a:r>
              <a:rPr sz="2200" spc="-4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трем</a:t>
            </a:r>
            <a:r>
              <a:rPr sz="2200" spc="-5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лицам:</a:t>
            </a:r>
            <a:endParaRPr sz="2200" dirty="0">
              <a:latin typeface="Times New Roman"/>
              <a:cs typeface="Times New Roman"/>
            </a:endParaRPr>
          </a:p>
          <a:p>
            <a:pPr marL="355600" algn="just">
              <a:lnSpc>
                <a:spcPct val="100000"/>
              </a:lnSpc>
              <a:spcBef>
                <a:spcPts val="5"/>
              </a:spcBef>
            </a:pPr>
            <a:r>
              <a:rPr sz="2200" dirty="0">
                <a:latin typeface="Times New Roman"/>
                <a:cs typeface="Times New Roman"/>
              </a:rPr>
              <a:t>родителю,</a:t>
            </a:r>
            <a:r>
              <a:rPr sz="2200" spc="-7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ребенку</a:t>
            </a:r>
            <a:r>
              <a:rPr sz="2200" spc="-5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и</a:t>
            </a:r>
            <a:r>
              <a:rPr sz="2200" spc="-70" dirty="0">
                <a:latin typeface="Times New Roman"/>
                <a:cs typeface="Times New Roman"/>
              </a:rPr>
              <a:t> </a:t>
            </a:r>
            <a:r>
              <a:rPr sz="2200" spc="-20" dirty="0">
                <a:latin typeface="Times New Roman"/>
                <a:cs typeface="Times New Roman"/>
              </a:rPr>
              <a:t>педагогу-</a:t>
            </a:r>
            <a:r>
              <a:rPr sz="2200" spc="-10" dirty="0">
                <a:latin typeface="Times New Roman"/>
                <a:cs typeface="Times New Roman"/>
              </a:rPr>
              <a:t>психологу.</a:t>
            </a:r>
            <a:endParaRPr sz="22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27403" y="1335989"/>
            <a:ext cx="9380220" cy="1200785"/>
          </a:xfrm>
          <a:prstGeom prst="rect">
            <a:avLst/>
          </a:prstGeom>
          <a:solidFill>
            <a:srgbClr val="EBD18B"/>
          </a:solidFill>
        </p:spPr>
        <p:txBody>
          <a:bodyPr vert="horz" wrap="square" lIns="0" tIns="62230" rIns="0" bIns="0" rtlCol="0">
            <a:spAutoFit/>
          </a:bodyPr>
          <a:lstStyle/>
          <a:p>
            <a:pPr marL="3016250" marR="321945" indent="-2690495">
              <a:lnSpc>
                <a:spcPts val="4190"/>
              </a:lnSpc>
              <a:spcBef>
                <a:spcPts val="490"/>
              </a:spcBef>
            </a:pPr>
            <a:r>
              <a:rPr sz="3600" b="1" dirty="0">
                <a:latin typeface="Times New Roman"/>
                <a:cs typeface="Times New Roman"/>
              </a:rPr>
              <a:t>11.</a:t>
            </a:r>
            <a:r>
              <a:rPr sz="3600" b="1" spc="-14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На</a:t>
            </a:r>
            <a:r>
              <a:rPr sz="3600" b="1" spc="-145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основании</a:t>
            </a:r>
            <a:r>
              <a:rPr sz="3600" b="1" spc="-15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чего</a:t>
            </a:r>
            <a:r>
              <a:rPr sz="3600" b="1" spc="-14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делаются</a:t>
            </a:r>
            <a:r>
              <a:rPr sz="3600" b="1" spc="-140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выводы</a:t>
            </a:r>
            <a:r>
              <a:rPr sz="3600" b="1" spc="-130" dirty="0">
                <a:latin typeface="Times New Roman"/>
                <a:cs typeface="Times New Roman"/>
              </a:rPr>
              <a:t> </a:t>
            </a:r>
            <a:r>
              <a:rPr sz="3600" b="1" spc="-50" dirty="0">
                <a:latin typeface="Times New Roman"/>
                <a:cs typeface="Times New Roman"/>
              </a:rPr>
              <a:t>в </a:t>
            </a:r>
            <a:r>
              <a:rPr sz="3600" b="1" spc="-25" dirty="0">
                <a:latin typeface="Times New Roman"/>
                <a:cs typeface="Times New Roman"/>
              </a:rPr>
              <a:t>методике</a:t>
            </a:r>
            <a:r>
              <a:rPr sz="3600" b="1" spc="-7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СПТ</a:t>
            </a:r>
            <a:r>
              <a:rPr sz="3600" b="1" spc="-70" dirty="0">
                <a:latin typeface="Times New Roman"/>
                <a:cs typeface="Times New Roman"/>
              </a:rPr>
              <a:t> </a:t>
            </a:r>
            <a:r>
              <a:rPr sz="3600" b="1" spc="-50" dirty="0">
                <a:latin typeface="Times New Roman"/>
                <a:cs typeface="Times New Roman"/>
              </a:rPr>
              <a:t>?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50378" y="2800159"/>
            <a:ext cx="9733915" cy="3201035"/>
          </a:xfrm>
          <a:custGeom>
            <a:avLst/>
            <a:gdLst/>
            <a:ahLst/>
            <a:cxnLst/>
            <a:rect l="l" t="t" r="r" b="b"/>
            <a:pathLst>
              <a:path w="9733915" h="3201035">
                <a:moveTo>
                  <a:pt x="9733915" y="0"/>
                </a:moveTo>
                <a:lnTo>
                  <a:pt x="0" y="0"/>
                </a:lnTo>
                <a:lnTo>
                  <a:pt x="0" y="3200908"/>
                </a:lnTo>
                <a:lnTo>
                  <a:pt x="9733915" y="3200908"/>
                </a:lnTo>
                <a:lnTo>
                  <a:pt x="9733915" y="0"/>
                </a:lnTo>
                <a:close/>
              </a:path>
            </a:pathLst>
          </a:custGeom>
          <a:solidFill>
            <a:srgbClr val="D6E1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686560" y="2823209"/>
            <a:ext cx="57524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32585" algn="l"/>
                <a:tab pos="3165475" algn="l"/>
                <a:tab pos="3811904" algn="l"/>
              </a:tabLst>
            </a:pPr>
            <a:r>
              <a:rPr sz="2400" spc="-10" dirty="0">
                <a:latin typeface="Times New Roman"/>
                <a:cs typeface="Times New Roman"/>
              </a:rPr>
              <a:t>Методика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основана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5" dirty="0">
                <a:latin typeface="Times New Roman"/>
                <a:cs typeface="Times New Roman"/>
              </a:rPr>
              <a:t>на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представлении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263255" y="2823209"/>
            <a:ext cx="25438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367280" algn="l"/>
              </a:tabLst>
            </a:pPr>
            <a:r>
              <a:rPr sz="2400" spc="-10" dirty="0">
                <a:latin typeface="Times New Roman"/>
                <a:cs typeface="Times New Roman"/>
              </a:rPr>
              <a:t>непрерывности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50" dirty="0">
                <a:latin typeface="Times New Roman"/>
                <a:cs typeface="Times New Roman"/>
              </a:rPr>
              <a:t>и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29360" y="3188970"/>
            <a:ext cx="43351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703830" algn="l"/>
              </a:tabLst>
            </a:pPr>
            <a:r>
              <a:rPr sz="2400" spc="-10" dirty="0">
                <a:latin typeface="Times New Roman"/>
                <a:cs typeface="Times New Roman"/>
              </a:rPr>
              <a:t>единовременности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совместного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787897" y="2823209"/>
            <a:ext cx="501904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882015" algn="ctr">
              <a:lnSpc>
                <a:spcPct val="100000"/>
              </a:lnSpc>
              <a:spcBef>
                <a:spcPts val="100"/>
              </a:spcBef>
            </a:pPr>
            <a:r>
              <a:rPr sz="2400" spc="-50" dirty="0">
                <a:latin typeface="Times New Roman"/>
                <a:cs typeface="Times New Roman"/>
              </a:rPr>
              <a:t>о</a:t>
            </a:r>
            <a:endParaRPr sz="2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tabLst>
                <a:tab pos="1827530" algn="l"/>
                <a:tab pos="2372995" algn="l"/>
                <a:tab pos="3636645" algn="l"/>
              </a:tabLst>
            </a:pPr>
            <a:r>
              <a:rPr sz="2400" spc="-10" dirty="0">
                <a:latin typeface="Times New Roman"/>
                <a:cs typeface="Times New Roman"/>
              </a:rPr>
              <a:t>воздействия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5" dirty="0">
                <a:latin typeface="Times New Roman"/>
                <a:cs typeface="Times New Roman"/>
              </a:rPr>
              <a:t>на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ребенка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«факторов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29360" y="3554729"/>
            <a:ext cx="38773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риска»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«факторов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защиты».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71873" y="4073144"/>
            <a:ext cx="9080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Times New Roman"/>
                <a:cs typeface="Times New Roman"/>
              </a:rPr>
              <a:t>риска»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95061" y="4073144"/>
            <a:ext cx="12839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Times New Roman"/>
                <a:cs typeface="Times New Roman"/>
              </a:rPr>
              <a:t>начинают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693534" y="4073144"/>
            <a:ext cx="16224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Times New Roman"/>
                <a:cs typeface="Times New Roman"/>
              </a:rPr>
              <a:t>преобладать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29360" y="4073144"/>
            <a:ext cx="262636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57200">
              <a:lnSpc>
                <a:spcPct val="100000"/>
              </a:lnSpc>
              <a:spcBef>
                <a:spcPts val="100"/>
              </a:spcBef>
              <a:tabLst>
                <a:tab pos="1347470" algn="l"/>
                <a:tab pos="1632585" algn="l"/>
              </a:tabLst>
            </a:pPr>
            <a:r>
              <a:rPr sz="2400" spc="-20" dirty="0">
                <a:latin typeface="Times New Roman"/>
                <a:cs typeface="Times New Roman"/>
              </a:rPr>
              <a:t>Если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0" dirty="0">
                <a:latin typeface="Times New Roman"/>
                <a:cs typeface="Times New Roman"/>
              </a:rPr>
              <a:t>«факторы </a:t>
            </a:r>
            <a:r>
              <a:rPr sz="2400" spc="-10" dirty="0">
                <a:latin typeface="Times New Roman"/>
                <a:cs typeface="Times New Roman"/>
              </a:rPr>
              <a:t>защиты»</a:t>
            </a:r>
            <a:r>
              <a:rPr sz="2400" dirty="0">
                <a:latin typeface="Times New Roman"/>
                <a:cs typeface="Times New Roman"/>
              </a:rPr>
              <a:t>		</a:t>
            </a:r>
            <a:r>
              <a:rPr sz="2400" spc="-50" dirty="0">
                <a:latin typeface="Times New Roman"/>
                <a:cs typeface="Times New Roman"/>
              </a:rPr>
              <a:t>–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477259" y="4438904"/>
            <a:ext cx="19812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Times New Roman"/>
                <a:cs typeface="Times New Roman"/>
              </a:rPr>
              <a:t>обучающемуся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908294" y="4438904"/>
            <a:ext cx="15690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30" dirty="0">
                <a:latin typeface="Times New Roman"/>
                <a:cs typeface="Times New Roman"/>
              </a:rPr>
              <a:t>необходимо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927975" y="4438904"/>
            <a:ext cx="9779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Times New Roman"/>
                <a:cs typeface="Times New Roman"/>
              </a:rPr>
              <a:t>оказать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529955" y="4073144"/>
            <a:ext cx="227774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8890" algn="r">
              <a:lnSpc>
                <a:spcPct val="100000"/>
              </a:lnSpc>
              <a:spcBef>
                <a:spcPts val="100"/>
              </a:spcBef>
              <a:tabLst>
                <a:tab pos="694690" algn="l"/>
              </a:tabLst>
            </a:pPr>
            <a:r>
              <a:rPr sz="2400" spc="-25" dirty="0">
                <a:latin typeface="Times New Roman"/>
                <a:cs typeface="Times New Roman"/>
              </a:rPr>
              <a:t>над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«факторами</a:t>
            </a:r>
            <a:endParaRPr sz="24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</a:pPr>
            <a:r>
              <a:rPr sz="2400" spc="-10" dirty="0">
                <a:latin typeface="Times New Roman"/>
                <a:cs typeface="Times New Roman"/>
              </a:rPr>
              <a:t>психолого-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229360" y="4804664"/>
            <a:ext cx="33559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315210" algn="l"/>
              </a:tabLst>
            </a:pPr>
            <a:r>
              <a:rPr sz="2400" spc="-10" dirty="0">
                <a:latin typeface="Times New Roman"/>
                <a:cs typeface="Times New Roman"/>
              </a:rPr>
              <a:t>педагогическую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помощь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762246" y="4804664"/>
            <a:ext cx="198056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77825" algn="l"/>
              </a:tabLst>
            </a:pPr>
            <a:r>
              <a:rPr sz="2400" spc="-50" dirty="0">
                <a:latin typeface="Times New Roman"/>
                <a:cs typeface="Times New Roman"/>
              </a:rPr>
              <a:t>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социальную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920610" y="4804664"/>
            <a:ext cx="14351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Times New Roman"/>
                <a:cs typeface="Times New Roman"/>
              </a:rPr>
              <a:t>поддержку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536051" y="4804664"/>
            <a:ext cx="22688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77825" algn="l"/>
              </a:tabLst>
            </a:pPr>
            <a:r>
              <a:rPr sz="2400" spc="-50" dirty="0">
                <a:latin typeface="Times New Roman"/>
                <a:cs typeface="Times New Roman"/>
              </a:rPr>
              <a:t>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предотвратить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229360" y="5170373"/>
            <a:ext cx="374396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98219" algn="l"/>
                <a:tab pos="2265045" algn="l"/>
              </a:tabLst>
            </a:pPr>
            <a:r>
              <a:rPr sz="2400" spc="-10" dirty="0">
                <a:latin typeface="Times New Roman"/>
                <a:cs typeface="Times New Roman"/>
              </a:rPr>
              <a:t>таким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образом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вовлечение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158485" y="5170373"/>
            <a:ext cx="564642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65760" algn="l"/>
                <a:tab pos="2073275" algn="l"/>
                <a:tab pos="3856354" algn="l"/>
                <a:tab pos="4211320" algn="l"/>
                <a:tab pos="4891405" algn="l"/>
              </a:tabLst>
            </a:pPr>
            <a:r>
              <a:rPr sz="2400" spc="-50" dirty="0">
                <a:latin typeface="Times New Roman"/>
                <a:cs typeface="Times New Roman"/>
              </a:rPr>
              <a:t>в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негативные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проявления,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50" dirty="0">
                <a:latin typeface="Times New Roman"/>
                <a:cs typeface="Times New Roman"/>
              </a:rPr>
              <a:t>в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5" dirty="0">
                <a:latin typeface="Times New Roman"/>
                <a:cs typeface="Times New Roman"/>
              </a:rPr>
              <a:t>том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числе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229360" y="5525820"/>
            <a:ext cx="24701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Times New Roman"/>
                <a:cs typeface="Times New Roman"/>
              </a:rPr>
              <a:t>наркопотребление.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84630" y="1432661"/>
            <a:ext cx="9380220" cy="646430"/>
          </a:xfrm>
          <a:prstGeom prst="rect">
            <a:avLst/>
          </a:prstGeom>
          <a:solidFill>
            <a:srgbClr val="EBD18B"/>
          </a:solidFill>
        </p:spPr>
        <p:txBody>
          <a:bodyPr vert="horz" wrap="square" lIns="0" tIns="13970" rIns="0" bIns="0" rtlCol="0">
            <a:spAutoFit/>
          </a:bodyPr>
          <a:lstStyle/>
          <a:p>
            <a:pPr marL="1332230">
              <a:lnSpc>
                <a:spcPct val="100000"/>
              </a:lnSpc>
              <a:spcBef>
                <a:spcPts val="110"/>
              </a:spcBef>
            </a:pPr>
            <a:r>
              <a:rPr sz="3600" b="1" dirty="0">
                <a:latin typeface="Times New Roman"/>
                <a:cs typeface="Times New Roman"/>
              </a:rPr>
              <a:t>12.</a:t>
            </a:r>
            <a:r>
              <a:rPr sz="3600" b="1" spc="-4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Что</a:t>
            </a:r>
            <a:r>
              <a:rPr sz="3600" b="1" spc="-4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такое</a:t>
            </a:r>
            <a:r>
              <a:rPr sz="3600" b="1" spc="-4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«факторы</a:t>
            </a:r>
            <a:r>
              <a:rPr sz="3600" b="1" spc="-60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риска»?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307719" y="2446172"/>
            <a:ext cx="9733915" cy="3401695"/>
          </a:xfrm>
          <a:custGeom>
            <a:avLst/>
            <a:gdLst/>
            <a:ahLst/>
            <a:cxnLst/>
            <a:rect l="l" t="t" r="r" b="b"/>
            <a:pathLst>
              <a:path w="9733915" h="3401695">
                <a:moveTo>
                  <a:pt x="9733915" y="0"/>
                </a:moveTo>
                <a:lnTo>
                  <a:pt x="0" y="0"/>
                </a:lnTo>
                <a:lnTo>
                  <a:pt x="0" y="3401567"/>
                </a:lnTo>
                <a:lnTo>
                  <a:pt x="9733915" y="3401567"/>
                </a:lnTo>
                <a:lnTo>
                  <a:pt x="9733915" y="0"/>
                </a:lnTo>
                <a:close/>
              </a:path>
            </a:pathLst>
          </a:custGeom>
          <a:solidFill>
            <a:srgbClr val="D6E1E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321752" y="2446172"/>
          <a:ext cx="9705339" cy="7956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99945"/>
                <a:gridCol w="1369695"/>
                <a:gridCol w="4684395"/>
                <a:gridCol w="1551304"/>
              </a:tblGrid>
              <a:tr h="432434">
                <a:tc>
                  <a:txBody>
                    <a:bodyPr/>
                    <a:lstStyle/>
                    <a:p>
                      <a:pPr marR="25463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«Факторы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solidFill>
                      <a:srgbClr val="D6E1ED"/>
                    </a:solidFill>
                  </a:tcPr>
                </a:tc>
                <a:tc>
                  <a:txBody>
                    <a:bodyPr/>
                    <a:lstStyle/>
                    <a:p>
                      <a:pPr marR="2540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риска»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solidFill>
                      <a:srgbClr val="D6E1ED"/>
                    </a:solidFill>
                  </a:tcPr>
                </a:tc>
                <a:tc>
                  <a:txBody>
                    <a:bodyPr/>
                    <a:lstStyle/>
                    <a:p>
                      <a:pPr marL="226695">
                        <a:lnSpc>
                          <a:spcPct val="100000"/>
                        </a:lnSpc>
                        <a:spcBef>
                          <a:spcPts val="280"/>
                        </a:spcBef>
                        <a:tabLst>
                          <a:tab pos="868680" algn="l"/>
                        </a:tabLst>
                      </a:pPr>
                      <a:r>
                        <a:rPr sz="2400" b="1" spc="-50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социально-психологические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solidFill>
                      <a:srgbClr val="D6E1ED"/>
                    </a:solidFill>
                  </a:tcPr>
                </a:tc>
                <a:tc>
                  <a:txBody>
                    <a:bodyPr/>
                    <a:lstStyle/>
                    <a:p>
                      <a:pPr marR="7048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условия,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solidFill>
                      <a:srgbClr val="D6E1ED"/>
                    </a:solidFill>
                  </a:tcPr>
                </a:tc>
              </a:tr>
              <a:tr h="363220">
                <a:tc>
                  <a:txBody>
                    <a:bodyPr/>
                    <a:lstStyle/>
                    <a:p>
                      <a:pPr marR="219075" algn="r">
                        <a:lnSpc>
                          <a:spcPts val="2765"/>
                        </a:lnSpc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повышающие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6E1ED"/>
                    </a:solidFill>
                  </a:tcPr>
                </a:tc>
                <a:tc>
                  <a:txBody>
                    <a:bodyPr/>
                    <a:lstStyle/>
                    <a:p>
                      <a:pPr marL="63500" algn="ctr">
                        <a:lnSpc>
                          <a:spcPts val="2765"/>
                        </a:lnSpc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угрозу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6E1ED"/>
                    </a:solidFill>
                  </a:tcPr>
                </a:tc>
                <a:tc>
                  <a:txBody>
                    <a:bodyPr/>
                    <a:lstStyle/>
                    <a:p>
                      <a:pPr marL="294005">
                        <a:lnSpc>
                          <a:spcPts val="2765"/>
                        </a:lnSpc>
                        <a:tabLst>
                          <a:tab pos="2284730" algn="l"/>
                          <a:tab pos="2948940" algn="l"/>
                        </a:tabLst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вовлечения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400" spc="-5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зависимое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6E1ED"/>
                    </a:solidFill>
                  </a:tcPr>
                </a:tc>
                <a:tc>
                  <a:txBody>
                    <a:bodyPr/>
                    <a:lstStyle/>
                    <a:p>
                      <a:pPr marR="69215" algn="r">
                        <a:lnSpc>
                          <a:spcPts val="2765"/>
                        </a:lnSpc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поведение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6E1ED"/>
                    </a:solidFill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386586" y="3203828"/>
            <a:ext cx="8206740" cy="2534285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sz="2400" spc="-10" dirty="0">
                <a:latin typeface="Times New Roman"/>
                <a:cs typeface="Times New Roman"/>
              </a:rPr>
              <a:t>(наркопотребление).</a:t>
            </a:r>
            <a:endParaRPr sz="24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spcBef>
                <a:spcPts val="375"/>
              </a:spcBef>
              <a:buFont typeface="Wingdings"/>
              <a:buChar char=""/>
              <a:tabLst>
                <a:tab pos="354965" algn="l"/>
              </a:tabLst>
            </a:pPr>
            <a:r>
              <a:rPr sz="2400" spc="-10" dirty="0">
                <a:latin typeface="Times New Roman"/>
                <a:cs typeface="Times New Roman"/>
              </a:rPr>
              <a:t>Подверженность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негативному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влиянию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группы;</a:t>
            </a:r>
            <a:endParaRPr sz="24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spcBef>
                <a:spcPts val="434"/>
              </a:spcBef>
              <a:buFont typeface="Wingdings"/>
              <a:buChar char=""/>
              <a:tabLst>
                <a:tab pos="354965" algn="l"/>
              </a:tabLst>
            </a:pPr>
            <a:r>
              <a:rPr sz="2400" spc="-10" dirty="0">
                <a:latin typeface="Times New Roman"/>
                <a:cs typeface="Times New Roman"/>
              </a:rPr>
              <a:t>Подверженность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влиянию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асоциальных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установок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социума;</a:t>
            </a:r>
            <a:endParaRPr sz="24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spcBef>
                <a:spcPts val="430"/>
              </a:spcBef>
              <a:buFont typeface="Wingdings"/>
              <a:buChar char=""/>
              <a:tabLst>
                <a:tab pos="354965" algn="l"/>
              </a:tabLst>
            </a:pPr>
            <a:r>
              <a:rPr sz="2400" dirty="0">
                <a:latin typeface="Times New Roman"/>
                <a:cs typeface="Times New Roman"/>
              </a:rPr>
              <a:t>Склонность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к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рискованным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поступкам;</a:t>
            </a:r>
            <a:endParaRPr sz="24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spcBef>
                <a:spcPts val="430"/>
              </a:spcBef>
              <a:buFont typeface="Wingdings"/>
              <a:buChar char=""/>
              <a:tabLst>
                <a:tab pos="354965" algn="l"/>
              </a:tabLst>
            </a:pPr>
            <a:r>
              <a:rPr sz="2400" dirty="0">
                <a:latin typeface="Times New Roman"/>
                <a:cs typeface="Times New Roman"/>
              </a:rPr>
              <a:t>Склонность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к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совершению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необдуманных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поступков;</a:t>
            </a:r>
            <a:endParaRPr sz="24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spcBef>
                <a:spcPts val="434"/>
              </a:spcBef>
              <a:buFont typeface="Wingdings"/>
              <a:buChar char=""/>
              <a:tabLst>
                <a:tab pos="354965" algn="l"/>
              </a:tabLst>
            </a:pPr>
            <a:r>
              <a:rPr sz="2400" spc="-25" dirty="0">
                <a:latin typeface="Times New Roman"/>
                <a:cs typeface="Times New Roman"/>
              </a:rPr>
              <a:t>Трудность</a:t>
            </a:r>
            <a:r>
              <a:rPr sz="2400" spc="-1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переживания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жизненных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неудач.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84630" y="1422501"/>
            <a:ext cx="9380220" cy="646430"/>
          </a:xfrm>
          <a:prstGeom prst="rect">
            <a:avLst/>
          </a:prstGeom>
          <a:solidFill>
            <a:srgbClr val="EBD18B"/>
          </a:solidFill>
        </p:spPr>
        <p:txBody>
          <a:bodyPr vert="horz" wrap="square" lIns="0" tIns="13970" rIns="0" bIns="0" rtlCol="0">
            <a:spAutoFit/>
          </a:bodyPr>
          <a:lstStyle/>
          <a:p>
            <a:pPr marL="1114425">
              <a:lnSpc>
                <a:spcPct val="100000"/>
              </a:lnSpc>
              <a:spcBef>
                <a:spcPts val="110"/>
              </a:spcBef>
            </a:pPr>
            <a:r>
              <a:rPr sz="3600" b="1" dirty="0">
                <a:latin typeface="Times New Roman"/>
                <a:cs typeface="Times New Roman"/>
              </a:rPr>
              <a:t>13.</a:t>
            </a:r>
            <a:r>
              <a:rPr sz="3600" b="1" spc="-6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Что</a:t>
            </a:r>
            <a:r>
              <a:rPr sz="3600" b="1" spc="-5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такое</a:t>
            </a:r>
            <a:r>
              <a:rPr sz="3600" b="1" spc="-5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«факторы</a:t>
            </a:r>
            <a:r>
              <a:rPr sz="3600" b="1" spc="-70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защиты»?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307719" y="2406840"/>
            <a:ext cx="9733915" cy="3401695"/>
          </a:xfrm>
          <a:custGeom>
            <a:avLst/>
            <a:gdLst/>
            <a:ahLst/>
            <a:cxnLst/>
            <a:rect l="l" t="t" r="r" b="b"/>
            <a:pathLst>
              <a:path w="9733915" h="3401695">
                <a:moveTo>
                  <a:pt x="9733915" y="0"/>
                </a:moveTo>
                <a:lnTo>
                  <a:pt x="0" y="0"/>
                </a:lnTo>
                <a:lnTo>
                  <a:pt x="0" y="3401567"/>
                </a:lnTo>
                <a:lnTo>
                  <a:pt x="9733915" y="3401567"/>
                </a:lnTo>
                <a:lnTo>
                  <a:pt x="9733915" y="0"/>
                </a:lnTo>
                <a:close/>
              </a:path>
            </a:pathLst>
          </a:custGeom>
          <a:solidFill>
            <a:srgbClr val="D6E1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86586" y="2404872"/>
            <a:ext cx="9577070" cy="32943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985" indent="449580">
              <a:lnSpc>
                <a:spcPct val="106800"/>
              </a:lnSpc>
              <a:spcBef>
                <a:spcPts val="100"/>
              </a:spcBef>
              <a:tabLst>
                <a:tab pos="2012314" algn="l"/>
                <a:tab pos="3394710" algn="l"/>
                <a:tab pos="3787775" algn="l"/>
                <a:tab pos="6064885" algn="l"/>
                <a:tab pos="8099425" algn="l"/>
              </a:tabLst>
            </a:pPr>
            <a:r>
              <a:rPr sz="2400" spc="-10" dirty="0">
                <a:latin typeface="Times New Roman"/>
                <a:cs typeface="Times New Roman"/>
              </a:rPr>
              <a:t>«Факторы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защиты»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50" dirty="0">
                <a:latin typeface="Times New Roman"/>
                <a:cs typeface="Times New Roman"/>
              </a:rPr>
              <a:t>–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обстоятельства,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повышающие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социально- психологическую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устойчивость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к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воздействию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«факторов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риска».</a:t>
            </a:r>
            <a:endParaRPr sz="2400">
              <a:latin typeface="Times New Roman"/>
              <a:cs typeface="Times New Roman"/>
            </a:endParaRPr>
          </a:p>
          <a:p>
            <a:pPr marL="462280">
              <a:lnSpc>
                <a:spcPct val="100000"/>
              </a:lnSpc>
              <a:spcBef>
                <a:spcPts val="200"/>
              </a:spcBef>
            </a:pPr>
            <a:r>
              <a:rPr sz="2400" spc="-20" dirty="0">
                <a:latin typeface="Times New Roman"/>
                <a:cs typeface="Times New Roman"/>
              </a:rPr>
              <a:t>Методика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оценивает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такие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параметры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как:</a:t>
            </a:r>
            <a:endParaRPr sz="24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spcBef>
                <a:spcPts val="375"/>
              </a:spcBef>
              <a:buFont typeface="Wingdings"/>
              <a:buChar char=""/>
              <a:tabLst>
                <a:tab pos="354965" algn="l"/>
              </a:tabLst>
            </a:pPr>
            <a:r>
              <a:rPr sz="2400" spc="-20" dirty="0">
                <a:latin typeface="Times New Roman"/>
                <a:cs typeface="Times New Roman"/>
              </a:rPr>
              <a:t>Благополучие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взаимоотношений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социальным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окружением.</a:t>
            </a:r>
            <a:endParaRPr sz="24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spcBef>
                <a:spcPts val="430"/>
              </a:spcBef>
              <a:buFont typeface="Wingdings"/>
              <a:buChar char=""/>
              <a:tabLst>
                <a:tab pos="354965" algn="l"/>
              </a:tabLst>
            </a:pPr>
            <a:r>
              <a:rPr sz="2400" dirty="0">
                <a:latin typeface="Times New Roman"/>
                <a:cs typeface="Times New Roman"/>
              </a:rPr>
              <a:t>Активность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жизненной</a:t>
            </a:r>
            <a:r>
              <a:rPr sz="2400" spc="-1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позиции,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социальная</a:t>
            </a:r>
            <a:r>
              <a:rPr sz="2400" spc="-114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активность.</a:t>
            </a:r>
            <a:endParaRPr sz="24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spcBef>
                <a:spcPts val="434"/>
              </a:spcBef>
              <a:buFont typeface="Wingdings"/>
              <a:buChar char=""/>
              <a:tabLst>
                <a:tab pos="354965" algn="l"/>
              </a:tabLst>
            </a:pPr>
            <a:r>
              <a:rPr sz="2400" spc="-30" dirty="0">
                <a:latin typeface="Times New Roman"/>
                <a:cs typeface="Times New Roman"/>
              </a:rPr>
              <a:t>Умение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говорить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НЕТ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сомнительным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предложениям.</a:t>
            </a:r>
            <a:endParaRPr sz="24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14999"/>
              </a:lnSpc>
              <a:buFont typeface="Wingdings"/>
              <a:buChar char=""/>
              <a:tabLst>
                <a:tab pos="355600" algn="l"/>
                <a:tab pos="2932430" algn="l"/>
                <a:tab pos="4914265" algn="l"/>
                <a:tab pos="5296535" algn="l"/>
                <a:tab pos="7128509" algn="l"/>
                <a:tab pos="7493000" algn="l"/>
                <a:tab pos="8459470" algn="l"/>
                <a:tab pos="9419590" algn="l"/>
              </a:tabLst>
            </a:pPr>
            <a:r>
              <a:rPr sz="2400" spc="-10" dirty="0">
                <a:latin typeface="Times New Roman"/>
                <a:cs typeface="Times New Roman"/>
              </a:rPr>
              <a:t>Психологическую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устойчивость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50" dirty="0">
                <a:latin typeface="Times New Roman"/>
                <a:cs typeface="Times New Roman"/>
              </a:rPr>
              <a:t>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уверенность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50" dirty="0">
                <a:latin typeface="Times New Roman"/>
                <a:cs typeface="Times New Roman"/>
              </a:rPr>
              <a:t>в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своих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силах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50" dirty="0">
                <a:latin typeface="Times New Roman"/>
                <a:cs typeface="Times New Roman"/>
              </a:rPr>
              <a:t>в </a:t>
            </a:r>
            <a:r>
              <a:rPr sz="2400" spc="-20" dirty="0">
                <a:latin typeface="Times New Roman"/>
                <a:cs typeface="Times New Roman"/>
              </a:rPr>
              <a:t>трудных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жизненных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ситуациях.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65123" y="1686661"/>
            <a:ext cx="9665335" cy="646430"/>
          </a:xfrm>
          <a:prstGeom prst="rect">
            <a:avLst/>
          </a:prstGeom>
          <a:solidFill>
            <a:srgbClr val="EBD18B"/>
          </a:solidFill>
        </p:spPr>
        <p:txBody>
          <a:bodyPr vert="horz" wrap="square" lIns="0" tIns="13970" rIns="0" bIns="0" rtlCol="0">
            <a:spAutoFit/>
          </a:bodyPr>
          <a:lstStyle/>
          <a:p>
            <a:pPr marL="203835">
              <a:lnSpc>
                <a:spcPct val="100000"/>
              </a:lnSpc>
              <a:spcBef>
                <a:spcPts val="110"/>
              </a:spcBef>
            </a:pPr>
            <a:r>
              <a:rPr sz="3600" b="1" dirty="0">
                <a:latin typeface="Times New Roman"/>
                <a:cs typeface="Times New Roman"/>
              </a:rPr>
              <a:t>14.</a:t>
            </a:r>
            <a:r>
              <a:rPr sz="3600" b="1" spc="-140" dirty="0">
                <a:latin typeface="Times New Roman"/>
                <a:cs typeface="Times New Roman"/>
              </a:rPr>
              <a:t> </a:t>
            </a:r>
            <a:r>
              <a:rPr sz="3600" b="1" spc="-20" dirty="0">
                <a:latin typeface="Times New Roman"/>
                <a:cs typeface="Times New Roman"/>
              </a:rPr>
              <a:t>Какова</a:t>
            </a:r>
            <a:r>
              <a:rPr sz="3600" b="1" spc="-14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периодичность</a:t>
            </a:r>
            <a:r>
              <a:rPr sz="3600" b="1" spc="-140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проведения</a:t>
            </a:r>
            <a:r>
              <a:rPr sz="3600" b="1" spc="-130" dirty="0">
                <a:latin typeface="Times New Roman"/>
                <a:cs typeface="Times New Roman"/>
              </a:rPr>
              <a:t> </a:t>
            </a:r>
            <a:r>
              <a:rPr sz="3600" b="1" spc="-20" dirty="0">
                <a:latin typeface="Times New Roman"/>
                <a:cs typeface="Times New Roman"/>
              </a:rPr>
              <a:t>СПТ?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706" y="2721482"/>
            <a:ext cx="9733915" cy="2328545"/>
          </a:xfrm>
          <a:prstGeom prst="rect">
            <a:avLst/>
          </a:prstGeom>
          <a:solidFill>
            <a:srgbClr val="D6E1ED"/>
          </a:solidFill>
        </p:spPr>
        <p:txBody>
          <a:bodyPr vert="horz" wrap="square" lIns="0" tIns="20955" rIns="0" bIns="0" rtlCol="0">
            <a:spAutoFit/>
          </a:bodyPr>
          <a:lstStyle/>
          <a:p>
            <a:pPr marL="701040" marR="698500" algn="ctr">
              <a:lnSpc>
                <a:spcPts val="4100"/>
              </a:lnSpc>
              <a:spcBef>
                <a:spcPts val="165"/>
              </a:spcBef>
            </a:pPr>
            <a:r>
              <a:rPr sz="3200" spc="-10" dirty="0">
                <a:latin typeface="Times New Roman"/>
                <a:cs typeface="Times New Roman"/>
              </a:rPr>
              <a:t>Тестирование</a:t>
            </a:r>
            <a:r>
              <a:rPr sz="3200" spc="-1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проводится</a:t>
            </a:r>
            <a:r>
              <a:rPr sz="3200" spc="-114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на</a:t>
            </a:r>
            <a:r>
              <a:rPr sz="3200" spc="-8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регулярной</a:t>
            </a:r>
            <a:r>
              <a:rPr sz="3200" spc="-12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основе </a:t>
            </a:r>
            <a:r>
              <a:rPr sz="3200" dirty="0">
                <a:latin typeface="Times New Roman"/>
                <a:cs typeface="Times New Roman"/>
              </a:rPr>
              <a:t>1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раз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в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год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начиная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с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7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класса.</a:t>
            </a:r>
            <a:endParaRPr sz="3200">
              <a:latin typeface="Times New Roman"/>
              <a:cs typeface="Times New Roman"/>
            </a:endParaRPr>
          </a:p>
          <a:p>
            <a:pPr marL="236220" marR="231775" indent="1270" algn="ctr">
              <a:lnSpc>
                <a:spcPct val="106900"/>
              </a:lnSpc>
              <a:spcBef>
                <a:spcPts val="1040"/>
              </a:spcBef>
            </a:pPr>
            <a:r>
              <a:rPr sz="3200" spc="-20" dirty="0">
                <a:latin typeface="Times New Roman"/>
                <a:cs typeface="Times New Roman"/>
              </a:rPr>
              <a:t>Методика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СПТ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применяется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для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тестирования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лиц </a:t>
            </a:r>
            <a:r>
              <a:rPr sz="3200" spc="-20" dirty="0">
                <a:latin typeface="Times New Roman"/>
                <a:cs typeface="Times New Roman"/>
              </a:rPr>
              <a:t>подросткового</a:t>
            </a:r>
            <a:r>
              <a:rPr sz="3200" spc="-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и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юношеского</a:t>
            </a:r>
            <a:r>
              <a:rPr sz="3200" spc="-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возраста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старше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13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лет.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38859" y="1366469"/>
            <a:ext cx="9733915" cy="1200785"/>
          </a:xfrm>
          <a:prstGeom prst="rect">
            <a:avLst/>
          </a:prstGeom>
          <a:solidFill>
            <a:srgbClr val="EBD18B"/>
          </a:solidFill>
        </p:spPr>
        <p:txBody>
          <a:bodyPr vert="horz" wrap="square" lIns="0" tIns="62230" rIns="0" bIns="0" rtlCol="0">
            <a:spAutoFit/>
          </a:bodyPr>
          <a:lstStyle/>
          <a:p>
            <a:pPr marL="175260" marR="167005" indent="120014">
              <a:lnSpc>
                <a:spcPts val="4190"/>
              </a:lnSpc>
              <a:spcBef>
                <a:spcPts val="490"/>
              </a:spcBef>
            </a:pPr>
            <a:r>
              <a:rPr sz="3600" b="1" dirty="0">
                <a:latin typeface="Times New Roman"/>
                <a:cs typeface="Times New Roman"/>
              </a:rPr>
              <a:t>15.</a:t>
            </a:r>
            <a:r>
              <a:rPr sz="3600" b="1" spc="-3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Как</a:t>
            </a:r>
            <a:r>
              <a:rPr sz="3600" b="1" spc="-3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быть,</a:t>
            </a:r>
            <a:r>
              <a:rPr sz="3600" b="1" spc="-4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если</a:t>
            </a:r>
            <a:r>
              <a:rPr sz="3600" b="1" spc="-3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в</a:t>
            </a:r>
            <a:r>
              <a:rPr sz="3600" b="1" spc="-1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7</a:t>
            </a:r>
            <a:r>
              <a:rPr sz="3600" b="1" spc="-3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классе</a:t>
            </a:r>
            <a:r>
              <a:rPr sz="3600" b="1" spc="-2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есть</a:t>
            </a:r>
            <a:r>
              <a:rPr sz="3600" b="1" spc="-2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12-</a:t>
            </a:r>
            <a:r>
              <a:rPr sz="3600" b="1" spc="-10" dirty="0">
                <a:latin typeface="Times New Roman"/>
                <a:cs typeface="Times New Roman"/>
              </a:rPr>
              <a:t>летние </a:t>
            </a:r>
            <a:r>
              <a:rPr sz="3600" b="1" dirty="0">
                <a:latin typeface="Times New Roman"/>
                <a:cs typeface="Times New Roman"/>
              </a:rPr>
              <a:t>дети,</a:t>
            </a:r>
            <a:r>
              <a:rPr sz="3600" b="1" spc="-9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ведь</a:t>
            </a:r>
            <a:r>
              <a:rPr sz="3600" b="1" spc="-9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тестирование</a:t>
            </a:r>
            <a:r>
              <a:rPr sz="3600" b="1" spc="-9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начинается</a:t>
            </a:r>
            <a:r>
              <a:rPr sz="3600" b="1" spc="-9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с</a:t>
            </a:r>
            <a:r>
              <a:rPr sz="3600" b="1" spc="-9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13</a:t>
            </a:r>
            <a:r>
              <a:rPr sz="3600" b="1" spc="-95" dirty="0">
                <a:latin typeface="Times New Roman"/>
                <a:cs typeface="Times New Roman"/>
              </a:rPr>
              <a:t> </a:t>
            </a:r>
            <a:r>
              <a:rPr sz="3600" b="1" spc="-20" dirty="0">
                <a:latin typeface="Times New Roman"/>
                <a:cs typeface="Times New Roman"/>
              </a:rPr>
              <a:t>лет?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38859" y="2741142"/>
            <a:ext cx="9733915" cy="3296920"/>
          </a:xfrm>
          <a:custGeom>
            <a:avLst/>
            <a:gdLst/>
            <a:ahLst/>
            <a:cxnLst/>
            <a:rect l="l" t="t" r="r" b="b"/>
            <a:pathLst>
              <a:path w="9733915" h="3296920">
                <a:moveTo>
                  <a:pt x="9733915" y="0"/>
                </a:moveTo>
                <a:lnTo>
                  <a:pt x="0" y="0"/>
                </a:lnTo>
                <a:lnTo>
                  <a:pt x="0" y="3296792"/>
                </a:lnTo>
                <a:lnTo>
                  <a:pt x="9733915" y="3296792"/>
                </a:lnTo>
                <a:lnTo>
                  <a:pt x="9733915" y="0"/>
                </a:lnTo>
                <a:close/>
              </a:path>
            </a:pathLst>
          </a:custGeom>
          <a:solidFill>
            <a:srgbClr val="D6E1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17752" y="2732684"/>
            <a:ext cx="9577070" cy="322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7000"/>
              </a:lnSpc>
              <a:spcBef>
                <a:spcPts val="95"/>
              </a:spcBef>
            </a:pPr>
            <a:r>
              <a:rPr sz="2800" dirty="0">
                <a:latin typeface="Times New Roman"/>
                <a:cs typeface="Times New Roman"/>
              </a:rPr>
              <a:t>При</a:t>
            </a:r>
            <a:r>
              <a:rPr sz="2800" spc="630" dirty="0">
                <a:latin typeface="Times New Roman"/>
                <a:cs typeface="Times New Roman"/>
              </a:rPr>
              <a:t>   </a:t>
            </a:r>
            <a:r>
              <a:rPr sz="2800" dirty="0">
                <a:latin typeface="Times New Roman"/>
                <a:cs typeface="Times New Roman"/>
              </a:rPr>
              <a:t>проведении</a:t>
            </a:r>
            <a:r>
              <a:rPr sz="2800" spc="630" dirty="0">
                <a:latin typeface="Times New Roman"/>
                <a:cs typeface="Times New Roman"/>
              </a:rPr>
              <a:t>   </a:t>
            </a:r>
            <a:r>
              <a:rPr sz="2800" dirty="0">
                <a:latin typeface="Times New Roman"/>
                <a:cs typeface="Times New Roman"/>
              </a:rPr>
              <a:t>разъяснительной</a:t>
            </a:r>
            <a:r>
              <a:rPr sz="2800" spc="635" dirty="0">
                <a:latin typeface="Times New Roman"/>
                <a:cs typeface="Times New Roman"/>
              </a:rPr>
              <a:t>   </a:t>
            </a:r>
            <a:r>
              <a:rPr sz="2800" dirty="0">
                <a:latin typeface="Times New Roman"/>
                <a:cs typeface="Times New Roman"/>
              </a:rPr>
              <a:t>работы</a:t>
            </a:r>
            <a:r>
              <a:rPr sz="2800" spc="630" dirty="0">
                <a:latin typeface="Times New Roman"/>
                <a:cs typeface="Times New Roman"/>
              </a:rPr>
              <a:t>   </a:t>
            </a:r>
            <a:r>
              <a:rPr sz="2800" spc="-10" dirty="0">
                <a:latin typeface="Times New Roman"/>
                <a:cs typeface="Times New Roman"/>
              </a:rPr>
              <a:t>родители </a:t>
            </a:r>
            <a:r>
              <a:rPr sz="2800" dirty="0">
                <a:latin typeface="Times New Roman"/>
                <a:cs typeface="Times New Roman"/>
              </a:rPr>
              <a:t>информируются,</a:t>
            </a:r>
            <a:r>
              <a:rPr sz="2800" spc="1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о</a:t>
            </a:r>
            <a:r>
              <a:rPr sz="2800" spc="1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том,</a:t>
            </a:r>
            <a:r>
              <a:rPr sz="2800" spc="1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что</a:t>
            </a:r>
            <a:r>
              <a:rPr sz="2800" spc="1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тестирование</a:t>
            </a:r>
            <a:r>
              <a:rPr sz="2800" spc="1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проходят</a:t>
            </a:r>
            <a:r>
              <a:rPr sz="2800" spc="14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ежегодно, </a:t>
            </a:r>
            <a:r>
              <a:rPr sz="2800" dirty="0">
                <a:latin typeface="Times New Roman"/>
                <a:cs typeface="Times New Roman"/>
              </a:rPr>
              <a:t>начиная</a:t>
            </a:r>
            <a:r>
              <a:rPr sz="2800" spc="34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с</a:t>
            </a:r>
            <a:r>
              <a:rPr sz="2800" spc="335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13</a:t>
            </a:r>
            <a:r>
              <a:rPr sz="2800" spc="34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лет.</a:t>
            </a:r>
            <a:r>
              <a:rPr sz="2800" spc="335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На</a:t>
            </a:r>
            <a:r>
              <a:rPr sz="2800" spc="345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этом</a:t>
            </a:r>
            <a:r>
              <a:rPr sz="2800" spc="335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основании</a:t>
            </a:r>
            <a:r>
              <a:rPr sz="2800" spc="345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родитель</a:t>
            </a:r>
            <a:r>
              <a:rPr sz="2800" spc="340" dirty="0">
                <a:latin typeface="Times New Roman"/>
                <a:cs typeface="Times New Roman"/>
              </a:rPr>
              <a:t>  </a:t>
            </a:r>
            <a:r>
              <a:rPr sz="2800" spc="-10" dirty="0">
                <a:latin typeface="Times New Roman"/>
                <a:cs typeface="Times New Roman"/>
              </a:rPr>
              <a:t>может </a:t>
            </a:r>
            <a:r>
              <a:rPr sz="2800" dirty="0">
                <a:latin typeface="Times New Roman"/>
                <a:cs typeface="Times New Roman"/>
              </a:rPr>
              <a:t>отказаться</a:t>
            </a:r>
            <a:r>
              <a:rPr sz="2800" spc="675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подписывать</a:t>
            </a:r>
            <a:r>
              <a:rPr sz="2800" spc="68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добровольное</a:t>
            </a:r>
            <a:r>
              <a:rPr sz="2800" spc="680" dirty="0">
                <a:latin typeface="Times New Roman"/>
                <a:cs typeface="Times New Roman"/>
              </a:rPr>
              <a:t>  </a:t>
            </a:r>
            <a:r>
              <a:rPr sz="2800" spc="-10" dirty="0">
                <a:latin typeface="Times New Roman"/>
                <a:cs typeface="Times New Roman"/>
              </a:rPr>
              <a:t>информированное согласие.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Если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же</a:t>
            </a:r>
            <a:r>
              <a:rPr sz="2800" spc="-11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родитель</a:t>
            </a:r>
            <a:r>
              <a:rPr sz="2800" spc="-10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изъявляет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желание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протестировать </a:t>
            </a:r>
            <a:r>
              <a:rPr sz="2800" dirty="0">
                <a:latin typeface="Times New Roman"/>
                <a:cs typeface="Times New Roman"/>
              </a:rPr>
              <a:t>ребенка,</a:t>
            </a:r>
            <a:r>
              <a:rPr sz="2800" spc="2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не</a:t>
            </a:r>
            <a:r>
              <a:rPr sz="2800" spc="2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достигшего</a:t>
            </a:r>
            <a:r>
              <a:rPr sz="2800" spc="2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13</a:t>
            </a:r>
            <a:r>
              <a:rPr sz="2800" spc="2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лет,</a:t>
            </a:r>
            <a:r>
              <a:rPr sz="2800" spc="2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то</a:t>
            </a:r>
            <a:r>
              <a:rPr sz="2800" spc="2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ему</a:t>
            </a:r>
            <a:r>
              <a:rPr sz="2800" spc="2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предоставляется</a:t>
            </a:r>
            <a:r>
              <a:rPr sz="2800" spc="254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такая возможность.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65910" y="1463141"/>
            <a:ext cx="9380220" cy="646430"/>
          </a:xfrm>
          <a:prstGeom prst="rect">
            <a:avLst/>
          </a:prstGeom>
          <a:solidFill>
            <a:srgbClr val="EBD18B"/>
          </a:solidFill>
        </p:spPr>
        <p:txBody>
          <a:bodyPr vert="horz" wrap="square" lIns="0" tIns="13970" rIns="0" bIns="0" rtlCol="0">
            <a:spAutoFit/>
          </a:bodyPr>
          <a:lstStyle/>
          <a:p>
            <a:pPr marL="579120">
              <a:lnSpc>
                <a:spcPct val="100000"/>
              </a:lnSpc>
              <a:spcBef>
                <a:spcPts val="110"/>
              </a:spcBef>
            </a:pPr>
            <a:r>
              <a:rPr sz="3600" b="1" dirty="0">
                <a:latin typeface="Times New Roman"/>
                <a:cs typeface="Times New Roman"/>
              </a:rPr>
              <a:t>16.</a:t>
            </a:r>
            <a:r>
              <a:rPr sz="3600" b="1" spc="-110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Можно</a:t>
            </a:r>
            <a:r>
              <a:rPr sz="3600" b="1" spc="-11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ли</a:t>
            </a:r>
            <a:r>
              <a:rPr sz="3600" b="1" spc="-114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обмануть</a:t>
            </a:r>
            <a:r>
              <a:rPr sz="3600" b="1" spc="-110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методику</a:t>
            </a:r>
            <a:r>
              <a:rPr sz="3600" b="1" spc="-100" dirty="0">
                <a:latin typeface="Times New Roman"/>
                <a:cs typeface="Times New Roman"/>
              </a:rPr>
              <a:t> </a:t>
            </a:r>
            <a:r>
              <a:rPr sz="3600" b="1" spc="-20" dirty="0">
                <a:latin typeface="Times New Roman"/>
                <a:cs typeface="Times New Roman"/>
              </a:rPr>
              <a:t>СПТ?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87399" y="2856915"/>
            <a:ext cx="9733915" cy="2839085"/>
          </a:xfrm>
          <a:custGeom>
            <a:avLst/>
            <a:gdLst/>
            <a:ahLst/>
            <a:cxnLst/>
            <a:rect l="l" t="t" r="r" b="b"/>
            <a:pathLst>
              <a:path w="9733915" h="2839085">
                <a:moveTo>
                  <a:pt x="9733915" y="0"/>
                </a:moveTo>
                <a:lnTo>
                  <a:pt x="0" y="0"/>
                </a:lnTo>
                <a:lnTo>
                  <a:pt x="0" y="2839085"/>
                </a:lnTo>
                <a:lnTo>
                  <a:pt x="9733915" y="2839085"/>
                </a:lnTo>
                <a:lnTo>
                  <a:pt x="9733915" y="0"/>
                </a:lnTo>
                <a:close/>
              </a:path>
            </a:pathLst>
          </a:custGeom>
          <a:solidFill>
            <a:srgbClr val="D6E1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66266" y="2855468"/>
            <a:ext cx="9577070" cy="11982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449580" algn="just">
              <a:lnSpc>
                <a:spcPct val="106900"/>
              </a:lnSpc>
              <a:spcBef>
                <a:spcPts val="90"/>
              </a:spcBef>
            </a:pP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5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методике</a:t>
            </a:r>
            <a:r>
              <a:rPr sz="2400" spc="5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используется</a:t>
            </a:r>
            <a:r>
              <a:rPr sz="2400" spc="5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четырехступенчатый  алгоритм</a:t>
            </a:r>
            <a:r>
              <a:rPr sz="2400" spc="59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селекции </a:t>
            </a:r>
            <a:r>
              <a:rPr sz="2400" dirty="0">
                <a:latin typeface="Times New Roman"/>
                <a:cs typeface="Times New Roman"/>
              </a:rPr>
              <a:t>недостоверных</a:t>
            </a:r>
            <a:r>
              <a:rPr sz="2400" spc="385" dirty="0">
                <a:latin typeface="Times New Roman"/>
                <a:cs typeface="Times New Roman"/>
              </a:rPr>
              <a:t>   </a:t>
            </a:r>
            <a:r>
              <a:rPr sz="2400" dirty="0">
                <a:latin typeface="Times New Roman"/>
                <a:cs typeface="Times New Roman"/>
              </a:rPr>
              <a:t>ответов,</a:t>
            </a:r>
            <a:r>
              <a:rPr sz="2400" spc="385" dirty="0">
                <a:latin typeface="Times New Roman"/>
                <a:cs typeface="Times New Roman"/>
              </a:rPr>
              <a:t>   </a:t>
            </a:r>
            <a:r>
              <a:rPr sz="2400" dirty="0">
                <a:latin typeface="Times New Roman"/>
                <a:cs typeface="Times New Roman"/>
              </a:rPr>
              <a:t>что</a:t>
            </a:r>
            <a:r>
              <a:rPr sz="2400" spc="390" dirty="0">
                <a:latin typeface="Times New Roman"/>
                <a:cs typeface="Times New Roman"/>
              </a:rPr>
              <a:t>   </a:t>
            </a:r>
            <a:r>
              <a:rPr sz="2400" dirty="0">
                <a:latin typeface="Times New Roman"/>
                <a:cs typeface="Times New Roman"/>
              </a:rPr>
              <a:t>позволяет</a:t>
            </a:r>
            <a:r>
              <a:rPr sz="2400" spc="385" dirty="0">
                <a:latin typeface="Times New Roman"/>
                <a:cs typeface="Times New Roman"/>
              </a:rPr>
              <a:t>   </a:t>
            </a:r>
            <a:r>
              <a:rPr sz="2400" dirty="0">
                <a:latin typeface="Times New Roman"/>
                <a:cs typeface="Times New Roman"/>
              </a:rPr>
              <a:t>исключить</a:t>
            </a:r>
            <a:r>
              <a:rPr sz="2400" spc="380" dirty="0">
                <a:latin typeface="Times New Roman"/>
                <a:cs typeface="Times New Roman"/>
              </a:rPr>
              <a:t>   </a:t>
            </a:r>
            <a:r>
              <a:rPr sz="2400" spc="-10" dirty="0">
                <a:latin typeface="Times New Roman"/>
                <a:cs typeface="Times New Roman"/>
              </a:rPr>
              <a:t>результаты </a:t>
            </a:r>
            <a:r>
              <a:rPr sz="2400" dirty="0">
                <a:latin typeface="Times New Roman"/>
                <a:cs typeface="Times New Roman"/>
              </a:rPr>
              <a:t>обучающихся,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отвечающих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на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вопросы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не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откровенно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или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формально.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В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66266" y="4027677"/>
            <a:ext cx="9575165" cy="808990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305"/>
              </a:spcBef>
              <a:tabLst>
                <a:tab pos="1281430" algn="l"/>
                <a:tab pos="2215515" algn="l"/>
                <a:tab pos="3455035" algn="l"/>
                <a:tab pos="5684520" algn="l"/>
                <a:tab pos="7291070" algn="l"/>
              </a:tabLst>
            </a:pPr>
            <a:r>
              <a:rPr sz="2400" spc="-10" dirty="0">
                <a:latin typeface="Times New Roman"/>
                <a:cs typeface="Times New Roman"/>
              </a:rPr>
              <a:t>случае,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0" dirty="0">
                <a:latin typeface="Times New Roman"/>
                <a:cs typeface="Times New Roman"/>
              </a:rPr>
              <a:t>если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ответы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обучающегося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признаны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недостоверными,</a:t>
            </a:r>
            <a:endParaRPr sz="24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200"/>
              </a:spcBef>
            </a:pPr>
            <a:r>
              <a:rPr sz="2400" spc="-10" dirty="0">
                <a:latin typeface="Times New Roman"/>
                <a:cs typeface="Times New Roman"/>
              </a:rPr>
              <a:t>недостоверности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66266" y="4419346"/>
            <a:ext cx="5861685" cy="808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100"/>
              </a:spcBef>
              <a:tabLst>
                <a:tab pos="1251585" algn="l"/>
                <a:tab pos="1856739" algn="l"/>
                <a:tab pos="2486025" algn="l"/>
                <a:tab pos="2842895" algn="l"/>
                <a:tab pos="3833495" algn="l"/>
                <a:tab pos="4340860" algn="l"/>
              </a:tabLst>
            </a:pPr>
            <a:r>
              <a:rPr sz="2400" spc="-10" dirty="0">
                <a:latin typeface="Times New Roman"/>
                <a:cs typeface="Times New Roman"/>
              </a:rPr>
              <a:t>результатом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0" dirty="0">
                <a:latin typeface="Times New Roman"/>
                <a:cs typeface="Times New Roman"/>
              </a:rPr>
              <a:t>будет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описание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возможных ответов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Вашего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ребенка.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Недостоверные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458202" y="4419346"/>
            <a:ext cx="3484879" cy="808990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5240">
              <a:lnSpc>
                <a:spcPct val="100000"/>
              </a:lnSpc>
              <a:spcBef>
                <a:spcPts val="300"/>
              </a:spcBef>
            </a:pPr>
            <a:r>
              <a:rPr sz="2400" spc="-10" dirty="0">
                <a:latin typeface="Times New Roman"/>
                <a:cs typeface="Times New Roman"/>
              </a:rPr>
              <a:t>причин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04"/>
              </a:spcBef>
              <a:tabLst>
                <a:tab pos="1166495" algn="l"/>
                <a:tab pos="1718310" algn="l"/>
                <a:tab pos="3327400" algn="l"/>
              </a:tabLst>
            </a:pPr>
            <a:r>
              <a:rPr sz="2400" spc="-10" dirty="0">
                <a:latin typeface="Times New Roman"/>
                <a:cs typeface="Times New Roman"/>
              </a:rPr>
              <a:t>ответы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5" dirty="0">
                <a:latin typeface="Times New Roman"/>
                <a:cs typeface="Times New Roman"/>
              </a:rPr>
              <a:t>не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участвуют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50" dirty="0">
                <a:latin typeface="Times New Roman"/>
                <a:cs typeface="Times New Roman"/>
              </a:rPr>
              <a:t>в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66266" y="5227142"/>
            <a:ext cx="894080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дальнейшей</a:t>
            </a:r>
            <a:r>
              <a:rPr sz="2400" spc="-1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обработке,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т.к.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получаемые</a:t>
            </a:r>
            <a:r>
              <a:rPr sz="2400" spc="-13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результаты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spc="-35" dirty="0">
                <a:latin typeface="Times New Roman"/>
                <a:cs typeface="Times New Roman"/>
              </a:rPr>
              <a:t>будут</a:t>
            </a:r>
            <a:r>
              <a:rPr sz="2400" spc="-114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искажены.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38859" y="1260855"/>
            <a:ext cx="9733915" cy="1569720"/>
          </a:xfrm>
          <a:prstGeom prst="rect">
            <a:avLst/>
          </a:prstGeom>
          <a:solidFill>
            <a:srgbClr val="EBD18B"/>
          </a:solidFill>
        </p:spPr>
        <p:txBody>
          <a:bodyPr vert="horz" wrap="square" lIns="0" tIns="32384" rIns="0" bIns="0" rtlCol="0">
            <a:spAutoFit/>
          </a:bodyPr>
          <a:lstStyle/>
          <a:p>
            <a:pPr marL="800100">
              <a:lnSpc>
                <a:spcPct val="100000"/>
              </a:lnSpc>
              <a:spcBef>
                <a:spcPts val="254"/>
              </a:spcBef>
            </a:pPr>
            <a:r>
              <a:rPr sz="3200" b="1" dirty="0">
                <a:latin typeface="Times New Roman"/>
                <a:cs typeface="Times New Roman"/>
              </a:rPr>
              <a:t>17.</a:t>
            </a:r>
            <a:r>
              <a:rPr sz="3200" b="1" spc="-95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Допускается</a:t>
            </a:r>
            <a:r>
              <a:rPr sz="3200" b="1" spc="-10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ли</a:t>
            </a:r>
            <a:r>
              <a:rPr sz="3200" b="1" spc="-75" dirty="0">
                <a:latin typeface="Times New Roman"/>
                <a:cs typeface="Times New Roman"/>
              </a:rPr>
              <a:t> </a:t>
            </a:r>
            <a:r>
              <a:rPr sz="3200" b="1" spc="-25" dirty="0">
                <a:latin typeface="Times New Roman"/>
                <a:cs typeface="Times New Roman"/>
              </a:rPr>
              <a:t>прохождение</a:t>
            </a:r>
            <a:r>
              <a:rPr sz="3200" b="1" spc="-75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повторного</a:t>
            </a:r>
            <a:endParaRPr sz="3200">
              <a:latin typeface="Times New Roman"/>
              <a:cs typeface="Times New Roman"/>
            </a:endParaRPr>
          </a:p>
          <a:p>
            <a:pPr marL="2234565" marR="435609" indent="-1794510">
              <a:lnSpc>
                <a:spcPts val="3720"/>
              </a:lnSpc>
              <a:spcBef>
                <a:spcPts val="225"/>
              </a:spcBef>
            </a:pPr>
            <a:r>
              <a:rPr sz="3200" b="1" dirty="0">
                <a:latin typeface="Times New Roman"/>
                <a:cs typeface="Times New Roman"/>
              </a:rPr>
              <a:t>тестирования</a:t>
            </a:r>
            <a:r>
              <a:rPr sz="3200" b="1" spc="-13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при</a:t>
            </a:r>
            <a:r>
              <a:rPr sz="3200" b="1" spc="-13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получении</a:t>
            </a:r>
            <a:r>
              <a:rPr sz="3200" b="1" spc="-160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неожиданных</a:t>
            </a:r>
            <a:r>
              <a:rPr sz="3200" b="1" spc="-135" dirty="0">
                <a:latin typeface="Times New Roman"/>
                <a:cs typeface="Times New Roman"/>
              </a:rPr>
              <a:t> </a:t>
            </a:r>
            <a:r>
              <a:rPr sz="3200" b="1" spc="-25" dirty="0">
                <a:latin typeface="Times New Roman"/>
                <a:cs typeface="Times New Roman"/>
              </a:rPr>
              <a:t>или </a:t>
            </a:r>
            <a:r>
              <a:rPr sz="3200" b="1" spc="-10" dirty="0">
                <a:latin typeface="Times New Roman"/>
                <a:cs typeface="Times New Roman"/>
              </a:rPr>
              <a:t>недостоверных</a:t>
            </a:r>
            <a:r>
              <a:rPr sz="3200" b="1" spc="-155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результатов?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38859" y="3070618"/>
            <a:ext cx="9733915" cy="3012440"/>
          </a:xfrm>
          <a:custGeom>
            <a:avLst/>
            <a:gdLst/>
            <a:ahLst/>
            <a:cxnLst/>
            <a:rect l="l" t="t" r="r" b="b"/>
            <a:pathLst>
              <a:path w="9733915" h="3012440">
                <a:moveTo>
                  <a:pt x="9733915" y="0"/>
                </a:moveTo>
                <a:lnTo>
                  <a:pt x="0" y="0"/>
                </a:lnTo>
                <a:lnTo>
                  <a:pt x="0" y="3012313"/>
                </a:lnTo>
                <a:lnTo>
                  <a:pt x="9733915" y="3012313"/>
                </a:lnTo>
                <a:lnTo>
                  <a:pt x="9733915" y="0"/>
                </a:lnTo>
                <a:close/>
              </a:path>
            </a:pathLst>
          </a:custGeom>
          <a:solidFill>
            <a:srgbClr val="D6E1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17752" y="3062325"/>
            <a:ext cx="9577070" cy="29171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449580" algn="just">
              <a:lnSpc>
                <a:spcPct val="106900"/>
              </a:lnSpc>
              <a:spcBef>
                <a:spcPts val="95"/>
              </a:spcBef>
            </a:pPr>
            <a:r>
              <a:rPr sz="2800" dirty="0">
                <a:latin typeface="Times New Roman"/>
                <a:cs typeface="Times New Roman"/>
              </a:rPr>
              <a:t>Ответы</a:t>
            </a:r>
            <a:r>
              <a:rPr sz="2800" spc="330" dirty="0">
                <a:latin typeface="Times New Roman"/>
                <a:cs typeface="Times New Roman"/>
              </a:rPr>
              <a:t>   </a:t>
            </a:r>
            <a:r>
              <a:rPr sz="2800" dirty="0">
                <a:latin typeface="Times New Roman"/>
                <a:cs typeface="Times New Roman"/>
              </a:rPr>
              <a:t>обучающегося</a:t>
            </a:r>
            <a:r>
              <a:rPr sz="2800" spc="320" dirty="0">
                <a:latin typeface="Times New Roman"/>
                <a:cs typeface="Times New Roman"/>
              </a:rPr>
              <a:t>   </a:t>
            </a:r>
            <a:r>
              <a:rPr sz="2800" dirty="0">
                <a:latin typeface="Times New Roman"/>
                <a:cs typeface="Times New Roman"/>
              </a:rPr>
              <a:t>выражают</a:t>
            </a:r>
            <a:r>
              <a:rPr sz="2800" spc="325" dirty="0">
                <a:latin typeface="Times New Roman"/>
                <a:cs typeface="Times New Roman"/>
              </a:rPr>
              <a:t>   </a:t>
            </a:r>
            <a:r>
              <a:rPr sz="2800" dirty="0">
                <a:latin typeface="Times New Roman"/>
                <a:cs typeface="Times New Roman"/>
              </a:rPr>
              <a:t>его</a:t>
            </a:r>
            <a:r>
              <a:rPr sz="2800" spc="325" dirty="0">
                <a:latin typeface="Times New Roman"/>
                <a:cs typeface="Times New Roman"/>
              </a:rPr>
              <a:t>   </a:t>
            </a:r>
            <a:r>
              <a:rPr sz="2800" dirty="0">
                <a:latin typeface="Times New Roman"/>
                <a:cs typeface="Times New Roman"/>
              </a:rPr>
              <a:t>позицию</a:t>
            </a:r>
            <a:r>
              <a:rPr sz="2800" spc="325" dirty="0">
                <a:latin typeface="Times New Roman"/>
                <a:cs typeface="Times New Roman"/>
              </a:rPr>
              <a:t>   </a:t>
            </a:r>
            <a:r>
              <a:rPr sz="2800" spc="-25" dirty="0">
                <a:latin typeface="Times New Roman"/>
                <a:cs typeface="Times New Roman"/>
              </a:rPr>
              <a:t>по </a:t>
            </a:r>
            <a:r>
              <a:rPr sz="2800" dirty="0">
                <a:latin typeface="Times New Roman"/>
                <a:cs typeface="Times New Roman"/>
              </a:rPr>
              <a:t>отношению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к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тому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или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иному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событию,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55" dirty="0">
                <a:latin typeface="Times New Roman"/>
                <a:cs typeface="Times New Roman"/>
              </a:rPr>
              <a:t>факту,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проявлению.</a:t>
            </a:r>
            <a:endParaRPr sz="2800">
              <a:latin typeface="Times New Roman"/>
              <a:cs typeface="Times New Roman"/>
            </a:endParaRPr>
          </a:p>
          <a:p>
            <a:pPr marL="12700" marR="5080" indent="449580" algn="just">
              <a:lnSpc>
                <a:spcPct val="107000"/>
              </a:lnSpc>
              <a:spcBef>
                <a:spcPts val="1205"/>
              </a:spcBef>
            </a:pPr>
            <a:r>
              <a:rPr sz="2800" dirty="0">
                <a:latin typeface="Times New Roman"/>
                <a:cs typeface="Times New Roman"/>
              </a:rPr>
              <a:t>Повторное</a:t>
            </a:r>
            <a:r>
              <a:rPr sz="2800" spc="1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проведение</a:t>
            </a:r>
            <a:r>
              <a:rPr sz="2800" spc="2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теста</a:t>
            </a:r>
            <a:r>
              <a:rPr sz="2800" spc="1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расценивается</a:t>
            </a:r>
            <a:r>
              <a:rPr sz="2800" spc="2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как</a:t>
            </a:r>
            <a:r>
              <a:rPr sz="2800" spc="10" dirty="0">
                <a:latin typeface="Times New Roman"/>
                <a:cs typeface="Times New Roman"/>
              </a:rPr>
              <a:t>  </a:t>
            </a:r>
            <a:r>
              <a:rPr sz="2800" spc="-10" dirty="0">
                <a:latin typeface="Times New Roman"/>
                <a:cs typeface="Times New Roman"/>
              </a:rPr>
              <a:t>попытка </a:t>
            </a:r>
            <a:r>
              <a:rPr sz="2800" dirty="0">
                <a:latin typeface="Times New Roman"/>
                <a:cs typeface="Times New Roman"/>
              </a:rPr>
              <a:t>повлиять</a:t>
            </a:r>
            <a:r>
              <a:rPr sz="2800" spc="69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на</a:t>
            </a:r>
            <a:r>
              <a:rPr sz="2800" spc="68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обучающегося,</a:t>
            </a:r>
            <a:r>
              <a:rPr sz="2800" spc="6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заставляя</a:t>
            </a:r>
            <a:r>
              <a:rPr sz="2800" spc="69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давать</a:t>
            </a:r>
            <a:r>
              <a:rPr sz="2800" spc="69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«правильные» </a:t>
            </a:r>
            <a:r>
              <a:rPr sz="2800" dirty="0">
                <a:latin typeface="Times New Roman"/>
                <a:cs typeface="Times New Roman"/>
              </a:rPr>
              <a:t>ответы</a:t>
            </a:r>
            <a:r>
              <a:rPr sz="2800" spc="325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на</a:t>
            </a:r>
            <a:r>
              <a:rPr sz="2800" spc="32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вопросы</a:t>
            </a:r>
            <a:r>
              <a:rPr sz="2800" spc="33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с</a:t>
            </a:r>
            <a:r>
              <a:rPr sz="2800" spc="32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целью</a:t>
            </a:r>
            <a:r>
              <a:rPr sz="2800" spc="33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улучшения</a:t>
            </a:r>
            <a:r>
              <a:rPr sz="2800" spc="33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результатов</a:t>
            </a:r>
            <a:r>
              <a:rPr sz="2800" spc="330" dirty="0">
                <a:latin typeface="Times New Roman"/>
                <a:cs typeface="Times New Roman"/>
              </a:rPr>
              <a:t>  </a:t>
            </a:r>
            <a:r>
              <a:rPr sz="2800" spc="-25" dirty="0">
                <a:latin typeface="Times New Roman"/>
                <a:cs typeface="Times New Roman"/>
              </a:rPr>
              <a:t>по </a:t>
            </a:r>
            <a:r>
              <a:rPr sz="2800" spc="-10" dirty="0">
                <a:latin typeface="Times New Roman"/>
                <a:cs typeface="Times New Roman"/>
              </a:rPr>
              <a:t>образовательной</a:t>
            </a:r>
            <a:r>
              <a:rPr sz="2800" spc="-16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организации.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3731" y="1121028"/>
            <a:ext cx="10314305" cy="1754505"/>
          </a:xfrm>
          <a:prstGeom prst="rect">
            <a:avLst/>
          </a:prstGeom>
          <a:solidFill>
            <a:srgbClr val="EBD18B"/>
          </a:solidFill>
        </p:spPr>
        <p:txBody>
          <a:bodyPr vert="horz" wrap="square" lIns="0" tIns="30480" rIns="0" bIns="0" rtlCol="0">
            <a:spAutoFit/>
          </a:bodyPr>
          <a:lstStyle/>
          <a:p>
            <a:pPr marL="1527810" marR="440055" indent="-1081405">
              <a:lnSpc>
                <a:spcPct val="100000"/>
              </a:lnSpc>
              <a:spcBef>
                <a:spcPts val="240"/>
              </a:spcBef>
            </a:pPr>
            <a:r>
              <a:rPr sz="3600" b="1" dirty="0">
                <a:latin typeface="Times New Roman"/>
                <a:cs typeface="Times New Roman"/>
              </a:rPr>
              <a:t>18.</a:t>
            </a:r>
            <a:r>
              <a:rPr sz="3600" b="1" spc="-10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Какие</a:t>
            </a:r>
            <a:r>
              <a:rPr sz="3600" b="1" spc="-105" dirty="0">
                <a:latin typeface="Times New Roman"/>
                <a:cs typeface="Times New Roman"/>
              </a:rPr>
              <a:t> </a:t>
            </a:r>
            <a:r>
              <a:rPr sz="3600" b="1" spc="-30" dirty="0">
                <a:latin typeface="Times New Roman"/>
                <a:cs typeface="Times New Roman"/>
              </a:rPr>
              <a:t>результаты</a:t>
            </a:r>
            <a:r>
              <a:rPr sz="3600" b="1" spc="-120" dirty="0">
                <a:latin typeface="Times New Roman"/>
                <a:cs typeface="Times New Roman"/>
              </a:rPr>
              <a:t> </a:t>
            </a:r>
            <a:r>
              <a:rPr sz="3600" b="1" spc="-55" dirty="0">
                <a:latin typeface="Times New Roman"/>
                <a:cs typeface="Times New Roman"/>
              </a:rPr>
              <a:t>будут</a:t>
            </a:r>
            <a:r>
              <a:rPr sz="3600" b="1" spc="-12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получены</a:t>
            </a:r>
            <a:r>
              <a:rPr sz="3600" b="1" spc="-10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Вами</a:t>
            </a:r>
            <a:r>
              <a:rPr sz="3600" b="1" spc="-100" dirty="0">
                <a:latin typeface="Times New Roman"/>
                <a:cs typeface="Times New Roman"/>
              </a:rPr>
              <a:t> </a:t>
            </a:r>
            <a:r>
              <a:rPr sz="3600" b="1" spc="-50" dirty="0">
                <a:latin typeface="Times New Roman"/>
                <a:cs typeface="Times New Roman"/>
              </a:rPr>
              <a:t>и </a:t>
            </a:r>
            <a:r>
              <a:rPr sz="3600" b="1" dirty="0">
                <a:latin typeface="Times New Roman"/>
                <a:cs typeface="Times New Roman"/>
              </a:rPr>
              <a:t>вашим</a:t>
            </a:r>
            <a:r>
              <a:rPr sz="3600" b="1" spc="-145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ребенком</a:t>
            </a:r>
            <a:r>
              <a:rPr sz="3600" b="1" spc="-14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после</a:t>
            </a:r>
            <a:r>
              <a:rPr sz="3600" b="1" spc="-135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проведения</a:t>
            </a:r>
            <a:endParaRPr sz="3600">
              <a:latin typeface="Times New Roman"/>
              <a:cs typeface="Times New Roman"/>
            </a:endParaRPr>
          </a:p>
          <a:p>
            <a:pPr marL="3620135">
              <a:lnSpc>
                <a:spcPts val="4190"/>
              </a:lnSpc>
            </a:pPr>
            <a:r>
              <a:rPr sz="3600" b="1" spc="-10" dirty="0">
                <a:latin typeface="Times New Roman"/>
                <a:cs typeface="Times New Roman"/>
              </a:rPr>
              <a:t>тестирования?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53731" y="3085325"/>
            <a:ext cx="10314305" cy="2771140"/>
          </a:xfrm>
          <a:custGeom>
            <a:avLst/>
            <a:gdLst/>
            <a:ahLst/>
            <a:cxnLst/>
            <a:rect l="l" t="t" r="r" b="b"/>
            <a:pathLst>
              <a:path w="10314305" h="2771140">
                <a:moveTo>
                  <a:pt x="10314051" y="0"/>
                </a:moveTo>
                <a:lnTo>
                  <a:pt x="0" y="0"/>
                </a:lnTo>
                <a:lnTo>
                  <a:pt x="0" y="2771140"/>
                </a:lnTo>
                <a:lnTo>
                  <a:pt x="10314051" y="2771140"/>
                </a:lnTo>
                <a:lnTo>
                  <a:pt x="10314051" y="0"/>
                </a:lnTo>
                <a:close/>
              </a:path>
            </a:pathLst>
          </a:custGeom>
          <a:solidFill>
            <a:srgbClr val="D6E1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44320" y="3083800"/>
            <a:ext cx="9932670" cy="2677795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295"/>
              </a:spcBef>
            </a:pPr>
            <a:r>
              <a:rPr sz="2400" dirty="0">
                <a:latin typeface="Times New Roman"/>
                <a:cs typeface="Times New Roman"/>
              </a:rPr>
              <a:t>Основной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принцип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при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сообщении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результатов: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«</a:t>
            </a:r>
            <a:r>
              <a:rPr sz="2400" b="1" dirty="0">
                <a:latin typeface="Times New Roman"/>
                <a:cs typeface="Times New Roman"/>
              </a:rPr>
              <a:t>не</a:t>
            </a:r>
            <a:r>
              <a:rPr sz="2400" b="1" spc="-60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навреди</a:t>
            </a:r>
            <a:r>
              <a:rPr sz="2400" spc="-10" dirty="0">
                <a:latin typeface="Times New Roman"/>
                <a:cs typeface="Times New Roman"/>
              </a:rPr>
              <a:t>!»</a:t>
            </a:r>
            <a:endParaRPr sz="2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90"/>
              </a:spcBef>
            </a:pPr>
            <a:r>
              <a:rPr sz="2400" dirty="0">
                <a:latin typeface="Times New Roman"/>
                <a:cs typeface="Times New Roman"/>
              </a:rPr>
              <a:t>После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теста,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ребенок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получает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обратную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связь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виде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краткого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описания</a:t>
            </a:r>
            <a:endParaRPr sz="2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204"/>
              </a:spcBef>
            </a:pPr>
            <a:r>
              <a:rPr sz="2400" b="1" spc="-10" dirty="0">
                <a:latin typeface="Times New Roman"/>
                <a:cs typeface="Times New Roman"/>
              </a:rPr>
              <a:t>психологической</a:t>
            </a:r>
            <a:r>
              <a:rPr sz="2400" b="1" spc="-6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устойчивости</a:t>
            </a:r>
            <a:r>
              <a:rPr sz="2400" b="1" spc="-9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в</a:t>
            </a:r>
            <a:r>
              <a:rPr sz="2400" b="1" spc="-80" dirty="0">
                <a:latin typeface="Times New Roman"/>
                <a:cs typeface="Times New Roman"/>
              </a:rPr>
              <a:t> </a:t>
            </a:r>
            <a:r>
              <a:rPr sz="2400" b="1" spc="-20" dirty="0">
                <a:latin typeface="Times New Roman"/>
                <a:cs typeface="Times New Roman"/>
              </a:rPr>
              <a:t>трудных</a:t>
            </a:r>
            <a:r>
              <a:rPr sz="2400" b="1" spc="-7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жизненных</a:t>
            </a:r>
            <a:r>
              <a:rPr sz="2400" b="1" spc="-60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ситуациях</a:t>
            </a:r>
            <a:r>
              <a:rPr sz="2400" spc="-1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405"/>
              </a:spcBef>
            </a:pPr>
            <a:r>
              <a:rPr sz="2400"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Заключений</a:t>
            </a:r>
            <a:r>
              <a:rPr sz="2400" b="1" spc="-6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о</a:t>
            </a:r>
            <a:r>
              <a:rPr sz="2400" b="1" spc="-7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наркопотреблении</a:t>
            </a:r>
            <a:r>
              <a:rPr sz="24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или</a:t>
            </a:r>
            <a:r>
              <a:rPr sz="2400" b="1" spc="-6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наркозависимости</a:t>
            </a:r>
            <a:r>
              <a:rPr sz="2400" b="1" spc="-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не</a:t>
            </a:r>
            <a:r>
              <a:rPr sz="2400" b="1" spc="-7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делается.</a:t>
            </a:r>
            <a:endParaRPr sz="2400">
              <a:latin typeface="Times New Roman"/>
              <a:cs typeface="Times New Roman"/>
            </a:endParaRPr>
          </a:p>
          <a:p>
            <a:pPr marL="12700" marR="5080" algn="ctr">
              <a:lnSpc>
                <a:spcPct val="107100"/>
              </a:lnSpc>
              <a:spcBef>
                <a:spcPts val="1200"/>
              </a:spcBef>
            </a:pPr>
            <a:r>
              <a:rPr sz="2400" dirty="0">
                <a:latin typeface="Times New Roman"/>
                <a:cs typeface="Times New Roman"/>
              </a:rPr>
              <a:t>При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желании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можно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обратиться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к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педагогу-</a:t>
            </a:r>
            <a:r>
              <a:rPr sz="2400" spc="-10" dirty="0">
                <a:latin typeface="Times New Roman"/>
                <a:cs typeface="Times New Roman"/>
              </a:rPr>
              <a:t>психологу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за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более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подробными </a:t>
            </a:r>
            <a:r>
              <a:rPr sz="2400" spc="-25" dirty="0">
                <a:latin typeface="Times New Roman"/>
                <a:cs typeface="Times New Roman"/>
              </a:rPr>
              <a:t>результатами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разъяснениями.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06016" y="1198321"/>
            <a:ext cx="9380220" cy="1200785"/>
          </a:xfrm>
          <a:prstGeom prst="rect">
            <a:avLst/>
          </a:prstGeom>
          <a:solidFill>
            <a:srgbClr val="EBD18B"/>
          </a:solidFill>
        </p:spPr>
        <p:txBody>
          <a:bodyPr vert="horz" wrap="square" lIns="0" tIns="62230" rIns="0" bIns="0" rtlCol="0">
            <a:spAutoFit/>
          </a:bodyPr>
          <a:lstStyle/>
          <a:p>
            <a:pPr marL="210185" marR="203200" indent="1421765">
              <a:lnSpc>
                <a:spcPts val="4190"/>
              </a:lnSpc>
              <a:spcBef>
                <a:spcPts val="490"/>
              </a:spcBef>
            </a:pPr>
            <a:r>
              <a:rPr sz="3600" b="1" dirty="0">
                <a:latin typeface="Times New Roman"/>
                <a:cs typeface="Times New Roman"/>
              </a:rPr>
              <a:t>1.</a:t>
            </a:r>
            <a:r>
              <a:rPr sz="3600" b="1" spc="-11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Зачем</a:t>
            </a:r>
            <a:r>
              <a:rPr sz="3600" b="1" spc="-114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проводится</a:t>
            </a:r>
            <a:r>
              <a:rPr sz="3600" b="1" spc="-105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массовое </a:t>
            </a:r>
            <a:r>
              <a:rPr sz="3600" b="1" spc="-20" dirty="0">
                <a:latin typeface="Times New Roman"/>
                <a:cs typeface="Times New Roman"/>
              </a:rPr>
              <a:t>социально-психологическое</a:t>
            </a:r>
            <a:r>
              <a:rPr sz="3600" b="1" spc="-85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тестирование?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63561" y="3498341"/>
            <a:ext cx="10088245" cy="2062480"/>
          </a:xfrm>
          <a:prstGeom prst="rect">
            <a:avLst/>
          </a:prstGeom>
          <a:solidFill>
            <a:srgbClr val="D6E1ED"/>
          </a:solidFill>
        </p:spPr>
        <p:txBody>
          <a:bodyPr vert="horz" wrap="square" lIns="0" tIns="33020" rIns="0" bIns="0" rtlCol="0">
            <a:spAutoFit/>
          </a:bodyPr>
          <a:lstStyle/>
          <a:p>
            <a:pPr marL="248285" marR="245110" algn="ctr">
              <a:lnSpc>
                <a:spcPct val="100000"/>
              </a:lnSpc>
              <a:spcBef>
                <a:spcPts val="260"/>
              </a:spcBef>
            </a:pPr>
            <a:r>
              <a:rPr sz="3200" dirty="0">
                <a:latin typeface="Times New Roman"/>
                <a:cs typeface="Times New Roman"/>
              </a:rPr>
              <a:t>Для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построения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научно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обоснованной</a:t>
            </a:r>
            <a:r>
              <a:rPr sz="3200" spc="-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работы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с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детьми </a:t>
            </a:r>
            <a:r>
              <a:rPr sz="3200" dirty="0">
                <a:latin typeface="Times New Roman"/>
                <a:cs typeface="Times New Roman"/>
              </a:rPr>
              <a:t>и</a:t>
            </a:r>
            <a:r>
              <a:rPr sz="3200" spc="-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родителями</a:t>
            </a:r>
            <a:r>
              <a:rPr sz="3200" spc="-10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по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снижению</a:t>
            </a:r>
            <a:r>
              <a:rPr sz="3200" b="1" spc="-7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негативных</a:t>
            </a:r>
            <a:r>
              <a:rPr sz="3200" b="1" spc="-80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явлений</a:t>
            </a:r>
            <a:endParaRPr sz="3200">
              <a:latin typeface="Times New Roman"/>
              <a:cs typeface="Times New Roman"/>
            </a:endParaRPr>
          </a:p>
          <a:p>
            <a:pPr marL="286385" marR="284480" indent="5080" algn="ctr">
              <a:lnSpc>
                <a:spcPts val="3720"/>
              </a:lnSpc>
              <a:spcBef>
                <a:spcPts val="225"/>
              </a:spcBef>
            </a:pPr>
            <a:r>
              <a:rPr sz="3200" dirty="0">
                <a:latin typeface="Times New Roman"/>
                <a:cs typeface="Times New Roman"/>
              </a:rPr>
              <a:t>в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spc="-30" dirty="0">
                <a:latin typeface="Times New Roman"/>
                <a:cs typeface="Times New Roman"/>
              </a:rPr>
              <a:t>подростково-</a:t>
            </a:r>
            <a:r>
              <a:rPr sz="3200" spc="-10" dirty="0">
                <a:latin typeface="Times New Roman"/>
                <a:cs typeface="Times New Roman"/>
              </a:rPr>
              <a:t>молодежной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среде,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приобщения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spc="-50" dirty="0">
                <a:latin typeface="Times New Roman"/>
                <a:cs typeface="Times New Roman"/>
              </a:rPr>
              <a:t>к </a:t>
            </a:r>
            <a:r>
              <a:rPr sz="3200" spc="-10" dirty="0">
                <a:latin typeface="Times New Roman"/>
                <a:cs typeface="Times New Roman"/>
              </a:rPr>
              <a:t>наркотическим</a:t>
            </a:r>
            <a:r>
              <a:rPr sz="3200" spc="-1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средствам</a:t>
            </a:r>
            <a:r>
              <a:rPr sz="3200" spc="-1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и</a:t>
            </a:r>
            <a:r>
              <a:rPr sz="3200" spc="-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психотропным</a:t>
            </a:r>
            <a:r>
              <a:rPr sz="3200" spc="-13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веществам.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65123" y="1190828"/>
            <a:ext cx="9733915" cy="1200785"/>
          </a:xfrm>
          <a:prstGeom prst="rect">
            <a:avLst/>
          </a:prstGeom>
          <a:solidFill>
            <a:srgbClr val="EBD18B"/>
          </a:solidFill>
        </p:spPr>
        <p:txBody>
          <a:bodyPr vert="horz" wrap="square" lIns="0" tIns="62230" rIns="0" bIns="0" rtlCol="0">
            <a:spAutoFit/>
          </a:bodyPr>
          <a:lstStyle/>
          <a:p>
            <a:pPr marL="414655" marR="407034" indent="4445">
              <a:lnSpc>
                <a:spcPts val="4190"/>
              </a:lnSpc>
              <a:spcBef>
                <a:spcPts val="490"/>
              </a:spcBef>
            </a:pPr>
            <a:r>
              <a:rPr sz="3600" b="1" dirty="0">
                <a:latin typeface="Times New Roman"/>
                <a:cs typeface="Times New Roman"/>
              </a:rPr>
              <a:t>19.</a:t>
            </a:r>
            <a:r>
              <a:rPr sz="3600" b="1" spc="-11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Какие</a:t>
            </a:r>
            <a:r>
              <a:rPr sz="3600" b="1" spc="-110" dirty="0">
                <a:latin typeface="Times New Roman"/>
                <a:cs typeface="Times New Roman"/>
              </a:rPr>
              <a:t> </a:t>
            </a:r>
            <a:r>
              <a:rPr sz="3600" b="1" spc="-30" dirty="0">
                <a:latin typeface="Times New Roman"/>
                <a:cs typeface="Times New Roman"/>
              </a:rPr>
              <a:t>результаты</a:t>
            </a:r>
            <a:r>
              <a:rPr sz="3600" b="1" spc="-13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тестирования</a:t>
            </a:r>
            <a:r>
              <a:rPr sz="3600" b="1" spc="-110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станут </a:t>
            </a:r>
            <a:r>
              <a:rPr sz="3600" b="1" dirty="0">
                <a:latin typeface="Times New Roman"/>
                <a:cs typeface="Times New Roman"/>
              </a:rPr>
              <a:t>известны</a:t>
            </a:r>
            <a:r>
              <a:rPr sz="3600" b="1" spc="-8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в</a:t>
            </a:r>
            <a:r>
              <a:rPr sz="3600" b="1" spc="-85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образовательной</a:t>
            </a:r>
            <a:r>
              <a:rPr sz="3600" b="1" spc="-90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организации?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65123" y="2484564"/>
            <a:ext cx="9733915" cy="3715385"/>
          </a:xfrm>
          <a:custGeom>
            <a:avLst/>
            <a:gdLst/>
            <a:ahLst/>
            <a:cxnLst/>
            <a:rect l="l" t="t" r="r" b="b"/>
            <a:pathLst>
              <a:path w="9733915" h="3715385">
                <a:moveTo>
                  <a:pt x="9733915" y="0"/>
                </a:moveTo>
                <a:lnTo>
                  <a:pt x="0" y="0"/>
                </a:lnTo>
                <a:lnTo>
                  <a:pt x="0" y="3715130"/>
                </a:lnTo>
                <a:lnTo>
                  <a:pt x="9733915" y="3715130"/>
                </a:lnTo>
                <a:lnTo>
                  <a:pt x="9733915" y="0"/>
                </a:lnTo>
                <a:close/>
              </a:path>
            </a:pathLst>
          </a:custGeom>
          <a:solidFill>
            <a:srgbClr val="D6E1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243990" y="2485415"/>
            <a:ext cx="9577070" cy="3612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265" marR="5715" indent="-457200" algn="just">
              <a:lnSpc>
                <a:spcPct val="107000"/>
              </a:lnSpc>
              <a:spcBef>
                <a:spcPts val="95"/>
              </a:spcBef>
              <a:buAutoNum type="arabicPeriod"/>
              <a:tabLst>
                <a:tab pos="469265" algn="l"/>
              </a:tabLst>
            </a:pPr>
            <a:r>
              <a:rPr sz="2200" dirty="0">
                <a:latin typeface="Times New Roman"/>
                <a:cs typeface="Times New Roman"/>
              </a:rPr>
              <a:t>Так</a:t>
            </a:r>
            <a:r>
              <a:rPr sz="2200" spc="345" dirty="0">
                <a:latin typeface="Times New Roman"/>
                <a:cs typeface="Times New Roman"/>
              </a:rPr>
              <a:t>    </a:t>
            </a:r>
            <a:r>
              <a:rPr sz="2200" dirty="0">
                <a:latin typeface="Times New Roman"/>
                <a:cs typeface="Times New Roman"/>
              </a:rPr>
              <a:t>как</a:t>
            </a:r>
            <a:r>
              <a:rPr sz="2200" spc="350" dirty="0">
                <a:latin typeface="Times New Roman"/>
                <a:cs typeface="Times New Roman"/>
              </a:rPr>
              <a:t>    </a:t>
            </a:r>
            <a:r>
              <a:rPr sz="2200" dirty="0">
                <a:latin typeface="Times New Roman"/>
                <a:cs typeface="Times New Roman"/>
              </a:rPr>
              <a:t>все</a:t>
            </a:r>
            <a:r>
              <a:rPr sz="2200" spc="350" dirty="0">
                <a:latin typeface="Times New Roman"/>
                <a:cs typeface="Times New Roman"/>
              </a:rPr>
              <a:t>    </a:t>
            </a:r>
            <a:r>
              <a:rPr sz="2200" b="1" dirty="0">
                <a:latin typeface="Times New Roman"/>
                <a:cs typeface="Times New Roman"/>
              </a:rPr>
              <a:t>результаты</a:t>
            </a:r>
            <a:r>
              <a:rPr sz="2200" b="1" spc="350" dirty="0">
                <a:latin typeface="Times New Roman"/>
                <a:cs typeface="Times New Roman"/>
              </a:rPr>
              <a:t>    </a:t>
            </a:r>
            <a:r>
              <a:rPr sz="2200" b="1" dirty="0">
                <a:latin typeface="Times New Roman"/>
                <a:cs typeface="Times New Roman"/>
              </a:rPr>
              <a:t>деперсонифицированы</a:t>
            </a:r>
            <a:r>
              <a:rPr sz="2200" dirty="0">
                <a:latin typeface="Times New Roman"/>
                <a:cs typeface="Times New Roman"/>
              </a:rPr>
              <a:t>,</a:t>
            </a:r>
            <a:r>
              <a:rPr sz="2200" spc="345" dirty="0">
                <a:latin typeface="Times New Roman"/>
                <a:cs typeface="Times New Roman"/>
              </a:rPr>
              <a:t>    </a:t>
            </a:r>
            <a:r>
              <a:rPr sz="2200" spc="-10" dirty="0">
                <a:latin typeface="Times New Roman"/>
                <a:cs typeface="Times New Roman"/>
              </a:rPr>
              <a:t>получить </a:t>
            </a:r>
            <a:r>
              <a:rPr sz="2200" dirty="0">
                <a:latin typeface="Times New Roman"/>
                <a:cs typeface="Times New Roman"/>
              </a:rPr>
              <a:t>индивидуальные</a:t>
            </a:r>
            <a:r>
              <a:rPr sz="2200" spc="40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результаты</a:t>
            </a:r>
            <a:r>
              <a:rPr sz="2200" spc="40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обучающегося</a:t>
            </a:r>
            <a:r>
              <a:rPr sz="2200" spc="39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из</a:t>
            </a:r>
            <a:r>
              <a:rPr sz="2200" spc="39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работников</a:t>
            </a:r>
            <a:r>
              <a:rPr sz="2200" spc="38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и</a:t>
            </a:r>
            <a:r>
              <a:rPr sz="2200" spc="4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руководства </a:t>
            </a:r>
            <a:r>
              <a:rPr sz="2200" dirty="0">
                <a:latin typeface="Times New Roman"/>
                <a:cs typeface="Times New Roman"/>
              </a:rPr>
              <a:t>образовательной</a:t>
            </a:r>
            <a:r>
              <a:rPr sz="2200" spc="320" dirty="0">
                <a:latin typeface="Times New Roman"/>
                <a:cs typeface="Times New Roman"/>
              </a:rPr>
              <a:t>   </a:t>
            </a:r>
            <a:r>
              <a:rPr sz="2200" dirty="0">
                <a:latin typeface="Times New Roman"/>
                <a:cs typeface="Times New Roman"/>
              </a:rPr>
              <a:t>организации</a:t>
            </a:r>
            <a:r>
              <a:rPr sz="2200" spc="325" dirty="0">
                <a:latin typeface="Times New Roman"/>
                <a:cs typeface="Times New Roman"/>
              </a:rPr>
              <a:t>   </a:t>
            </a:r>
            <a:r>
              <a:rPr sz="2200" dirty="0">
                <a:latin typeface="Times New Roman"/>
                <a:cs typeface="Times New Roman"/>
              </a:rPr>
              <a:t>никто</a:t>
            </a:r>
            <a:r>
              <a:rPr sz="2200" spc="325" dirty="0">
                <a:latin typeface="Times New Roman"/>
                <a:cs typeface="Times New Roman"/>
              </a:rPr>
              <a:t>   </a:t>
            </a:r>
            <a:r>
              <a:rPr sz="2200" dirty="0">
                <a:latin typeface="Times New Roman"/>
                <a:cs typeface="Times New Roman"/>
              </a:rPr>
              <a:t>не</a:t>
            </a:r>
            <a:r>
              <a:rPr sz="2200" spc="320" dirty="0">
                <a:latin typeface="Times New Roman"/>
                <a:cs typeface="Times New Roman"/>
              </a:rPr>
              <a:t>   </a:t>
            </a:r>
            <a:r>
              <a:rPr sz="2200" dirty="0">
                <a:latin typeface="Times New Roman"/>
                <a:cs typeface="Times New Roman"/>
              </a:rPr>
              <a:t>сможет</a:t>
            </a:r>
            <a:r>
              <a:rPr sz="2200" spc="320" dirty="0">
                <a:latin typeface="Times New Roman"/>
                <a:cs typeface="Times New Roman"/>
              </a:rPr>
              <a:t>   </a:t>
            </a:r>
            <a:r>
              <a:rPr sz="2200" dirty="0">
                <a:latin typeface="Times New Roman"/>
                <a:cs typeface="Times New Roman"/>
              </a:rPr>
              <a:t>без</a:t>
            </a:r>
            <a:r>
              <a:rPr sz="2200" spc="325" dirty="0">
                <a:latin typeface="Times New Roman"/>
                <a:cs typeface="Times New Roman"/>
              </a:rPr>
              <a:t>   </a:t>
            </a:r>
            <a:r>
              <a:rPr sz="2200" spc="-10" dirty="0">
                <a:latin typeface="Times New Roman"/>
                <a:cs typeface="Times New Roman"/>
              </a:rPr>
              <a:t>нарушения </a:t>
            </a:r>
            <a:r>
              <a:rPr sz="2200" spc="-25" dirty="0">
                <a:latin typeface="Times New Roman"/>
                <a:cs typeface="Times New Roman"/>
              </a:rPr>
              <a:t>законодательства</a:t>
            </a:r>
            <a:r>
              <a:rPr sz="2200" spc="-5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Российской</a:t>
            </a:r>
            <a:r>
              <a:rPr sz="2200" spc="-8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Федерации.</a:t>
            </a:r>
            <a:endParaRPr sz="2200">
              <a:latin typeface="Times New Roman"/>
              <a:cs typeface="Times New Roman"/>
            </a:endParaRPr>
          </a:p>
          <a:p>
            <a:pPr marL="469265" indent="-457200" algn="just">
              <a:lnSpc>
                <a:spcPct val="100000"/>
              </a:lnSpc>
              <a:spcBef>
                <a:spcPts val="180"/>
              </a:spcBef>
              <a:buAutoNum type="arabicPeriod"/>
              <a:tabLst>
                <a:tab pos="469265" algn="l"/>
              </a:tabLst>
            </a:pPr>
            <a:r>
              <a:rPr sz="2200" dirty="0">
                <a:latin typeface="Times New Roman"/>
                <a:cs typeface="Times New Roman"/>
              </a:rPr>
              <a:t>С</a:t>
            </a:r>
            <a:r>
              <a:rPr sz="2200" spc="5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конфиденциальной</a:t>
            </a:r>
            <a:r>
              <a:rPr sz="2200" spc="6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информацией</a:t>
            </a:r>
            <a:r>
              <a:rPr sz="2200" spc="5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о</a:t>
            </a:r>
            <a:r>
              <a:rPr sz="2200" spc="5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Вашем</a:t>
            </a:r>
            <a:r>
              <a:rPr sz="2200" spc="5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ребенке</a:t>
            </a:r>
            <a:r>
              <a:rPr sz="2200" spc="5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имеет</a:t>
            </a:r>
            <a:r>
              <a:rPr sz="2200" spc="5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право</a:t>
            </a:r>
            <a:r>
              <a:rPr sz="2200" spc="6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работать</a:t>
            </a:r>
            <a:endParaRPr sz="2200">
              <a:latin typeface="Times New Roman"/>
              <a:cs typeface="Times New Roman"/>
            </a:endParaRPr>
          </a:p>
          <a:p>
            <a:pPr marL="469265" marR="5080" algn="just">
              <a:lnSpc>
                <a:spcPct val="106900"/>
              </a:lnSpc>
              <a:spcBef>
                <a:spcPts val="10"/>
              </a:spcBef>
            </a:pPr>
            <a:r>
              <a:rPr sz="2200" b="1" dirty="0">
                <a:latin typeface="Times New Roman"/>
                <a:cs typeface="Times New Roman"/>
              </a:rPr>
              <a:t>только</a:t>
            </a:r>
            <a:r>
              <a:rPr sz="2200" b="1" spc="545" dirty="0">
                <a:latin typeface="Times New Roman"/>
                <a:cs typeface="Times New Roman"/>
              </a:rPr>
              <a:t> </a:t>
            </a:r>
            <a:r>
              <a:rPr sz="2200" b="1" spc="-30" dirty="0">
                <a:latin typeface="Times New Roman"/>
                <a:cs typeface="Times New Roman"/>
              </a:rPr>
              <a:t>педагог-</a:t>
            </a:r>
            <a:r>
              <a:rPr sz="2200" b="1" dirty="0">
                <a:latin typeface="Times New Roman"/>
                <a:cs typeface="Times New Roman"/>
              </a:rPr>
              <a:t>психолог</a:t>
            </a:r>
            <a:r>
              <a:rPr sz="2200" b="1" spc="53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образовательной</a:t>
            </a:r>
            <a:r>
              <a:rPr sz="2200" spc="54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организации,</a:t>
            </a:r>
            <a:r>
              <a:rPr sz="2200" spc="54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который</a:t>
            </a:r>
            <a:r>
              <a:rPr sz="2200" spc="53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имеет соответствующее</a:t>
            </a:r>
            <a:r>
              <a:rPr sz="2200" spc="-114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образование.</a:t>
            </a:r>
            <a:endParaRPr sz="2200">
              <a:latin typeface="Times New Roman"/>
              <a:cs typeface="Times New Roman"/>
            </a:endParaRPr>
          </a:p>
          <a:p>
            <a:pPr marL="469265" marR="5080" indent="-457200" algn="just">
              <a:lnSpc>
                <a:spcPct val="106800"/>
              </a:lnSpc>
              <a:spcBef>
                <a:spcPts val="10"/>
              </a:spcBef>
              <a:buAutoNum type="arabicPeriod" startAt="3"/>
              <a:tabLst>
                <a:tab pos="469265" algn="l"/>
              </a:tabLst>
            </a:pPr>
            <a:r>
              <a:rPr sz="2200" dirty="0">
                <a:latin typeface="Times New Roman"/>
                <a:cs typeface="Times New Roman"/>
              </a:rPr>
              <a:t>Обнародоваться</a:t>
            </a:r>
            <a:r>
              <a:rPr sz="2200" spc="370" dirty="0">
                <a:latin typeface="Times New Roman"/>
                <a:cs typeface="Times New Roman"/>
              </a:rPr>
              <a:t>    </a:t>
            </a:r>
            <a:r>
              <a:rPr sz="2200" dirty="0">
                <a:latin typeface="Times New Roman"/>
                <a:cs typeface="Times New Roman"/>
              </a:rPr>
              <a:t>и</a:t>
            </a:r>
            <a:r>
              <a:rPr sz="2200" spc="375" dirty="0">
                <a:latin typeface="Times New Roman"/>
                <a:cs typeface="Times New Roman"/>
              </a:rPr>
              <a:t>    </a:t>
            </a:r>
            <a:r>
              <a:rPr sz="2200" dirty="0">
                <a:latin typeface="Times New Roman"/>
                <a:cs typeface="Times New Roman"/>
              </a:rPr>
              <a:t>обсуждаться</a:t>
            </a:r>
            <a:r>
              <a:rPr sz="2200" spc="375" dirty="0">
                <a:latin typeface="Times New Roman"/>
                <a:cs typeface="Times New Roman"/>
              </a:rPr>
              <a:t>    </a:t>
            </a:r>
            <a:r>
              <a:rPr sz="2200" dirty="0">
                <a:latin typeface="Times New Roman"/>
                <a:cs typeface="Times New Roman"/>
              </a:rPr>
              <a:t>будут</a:t>
            </a:r>
            <a:r>
              <a:rPr sz="2200" spc="370" dirty="0">
                <a:latin typeface="Times New Roman"/>
                <a:cs typeface="Times New Roman"/>
              </a:rPr>
              <a:t>    </a:t>
            </a:r>
            <a:r>
              <a:rPr sz="2200" dirty="0">
                <a:latin typeface="Times New Roman"/>
                <a:cs typeface="Times New Roman"/>
              </a:rPr>
              <a:t>только</a:t>
            </a:r>
            <a:r>
              <a:rPr sz="2200" spc="370" dirty="0">
                <a:latin typeface="Times New Roman"/>
                <a:cs typeface="Times New Roman"/>
              </a:rPr>
              <a:t>    </a:t>
            </a:r>
            <a:r>
              <a:rPr sz="2200" b="1" spc="-10" dirty="0">
                <a:latin typeface="Times New Roman"/>
                <a:cs typeface="Times New Roman"/>
              </a:rPr>
              <a:t>усредненные </a:t>
            </a:r>
            <a:r>
              <a:rPr sz="2200" b="1" dirty="0">
                <a:latin typeface="Times New Roman"/>
                <a:cs typeface="Times New Roman"/>
              </a:rPr>
              <a:t>(статистические)</a:t>
            </a:r>
            <a:r>
              <a:rPr sz="2200" b="1" spc="95" dirty="0">
                <a:latin typeface="Times New Roman"/>
                <a:cs typeface="Times New Roman"/>
              </a:rPr>
              <a:t>  </a:t>
            </a:r>
            <a:r>
              <a:rPr sz="2200" b="1" dirty="0">
                <a:latin typeface="Times New Roman"/>
                <a:cs typeface="Times New Roman"/>
              </a:rPr>
              <a:t>результаты</a:t>
            </a:r>
            <a:r>
              <a:rPr sz="2200" b="1" spc="80" dirty="0">
                <a:latin typeface="Times New Roman"/>
                <a:cs typeface="Times New Roman"/>
              </a:rPr>
              <a:t>  </a:t>
            </a:r>
            <a:r>
              <a:rPr sz="2200" dirty="0">
                <a:latin typeface="Times New Roman"/>
                <a:cs typeface="Times New Roman"/>
              </a:rPr>
              <a:t>и</a:t>
            </a:r>
            <a:r>
              <a:rPr sz="2200" spc="80" dirty="0">
                <a:latin typeface="Times New Roman"/>
                <a:cs typeface="Times New Roman"/>
              </a:rPr>
              <a:t>  </a:t>
            </a:r>
            <a:r>
              <a:rPr sz="2200" dirty="0">
                <a:latin typeface="Times New Roman"/>
                <a:cs typeface="Times New Roman"/>
              </a:rPr>
              <a:t>иметь</a:t>
            </a:r>
            <a:r>
              <a:rPr sz="2200" spc="80" dirty="0">
                <a:latin typeface="Times New Roman"/>
                <a:cs typeface="Times New Roman"/>
              </a:rPr>
              <a:t>  </a:t>
            </a:r>
            <a:r>
              <a:rPr sz="2200" dirty="0">
                <a:latin typeface="Times New Roman"/>
                <a:cs typeface="Times New Roman"/>
              </a:rPr>
              <a:t>вид</a:t>
            </a:r>
            <a:r>
              <a:rPr sz="2200" spc="85" dirty="0">
                <a:latin typeface="Times New Roman"/>
                <a:cs typeface="Times New Roman"/>
              </a:rPr>
              <a:t>  </a:t>
            </a:r>
            <a:r>
              <a:rPr sz="2200" dirty="0">
                <a:latin typeface="Times New Roman"/>
                <a:cs typeface="Times New Roman"/>
              </a:rPr>
              <a:t>статистического</a:t>
            </a:r>
            <a:r>
              <a:rPr sz="2200" spc="85" dirty="0">
                <a:latin typeface="Times New Roman"/>
                <a:cs typeface="Times New Roman"/>
              </a:rPr>
              <a:t>  </a:t>
            </a:r>
            <a:r>
              <a:rPr sz="2200" dirty="0">
                <a:latin typeface="Times New Roman"/>
                <a:cs typeface="Times New Roman"/>
              </a:rPr>
              <a:t>отчета</a:t>
            </a:r>
            <a:r>
              <a:rPr sz="2200" spc="85" dirty="0">
                <a:latin typeface="Times New Roman"/>
                <a:cs typeface="Times New Roman"/>
              </a:rPr>
              <a:t>  </a:t>
            </a:r>
            <a:r>
              <a:rPr sz="2200" spc="-25" dirty="0">
                <a:latin typeface="Times New Roman"/>
                <a:cs typeface="Times New Roman"/>
              </a:rPr>
              <a:t>по </a:t>
            </a:r>
            <a:r>
              <a:rPr sz="2200" dirty="0">
                <a:latin typeface="Times New Roman"/>
                <a:cs typeface="Times New Roman"/>
              </a:rPr>
              <a:t>классу</a:t>
            </a:r>
            <a:r>
              <a:rPr sz="2200" spc="-4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или</a:t>
            </a:r>
            <a:r>
              <a:rPr sz="2200" spc="-60" dirty="0">
                <a:latin typeface="Times New Roman"/>
                <a:cs typeface="Times New Roman"/>
              </a:rPr>
              <a:t> </a:t>
            </a:r>
            <a:r>
              <a:rPr sz="2200" spc="-20" dirty="0">
                <a:latin typeface="Times New Roman"/>
                <a:cs typeface="Times New Roman"/>
              </a:rPr>
              <a:t>школе</a:t>
            </a:r>
            <a:r>
              <a:rPr sz="2200" spc="-6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в</a:t>
            </a:r>
            <a:r>
              <a:rPr sz="2200" spc="-5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целом.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706" y="1202944"/>
            <a:ext cx="9901555" cy="2062480"/>
          </a:xfrm>
          <a:prstGeom prst="rect">
            <a:avLst/>
          </a:prstGeom>
          <a:solidFill>
            <a:srgbClr val="EBD18B"/>
          </a:solidFill>
        </p:spPr>
        <p:txBody>
          <a:bodyPr vert="horz" wrap="square" lIns="0" tIns="32384" rIns="0" bIns="0" rtlCol="0">
            <a:spAutoFit/>
          </a:bodyPr>
          <a:lstStyle/>
          <a:p>
            <a:pPr marL="948055" marR="941705" indent="1729739">
              <a:lnSpc>
                <a:spcPct val="100000"/>
              </a:lnSpc>
              <a:spcBef>
                <a:spcPts val="254"/>
              </a:spcBef>
            </a:pPr>
            <a:r>
              <a:rPr sz="3200" b="1" dirty="0">
                <a:latin typeface="Times New Roman"/>
                <a:cs typeface="Times New Roman"/>
              </a:rPr>
              <a:t>20.</a:t>
            </a:r>
            <a:r>
              <a:rPr sz="3200" b="1" spc="-6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Могут</a:t>
            </a:r>
            <a:r>
              <a:rPr sz="3200" b="1" spc="-5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ли</a:t>
            </a:r>
            <a:r>
              <a:rPr sz="3200" b="1" spc="-40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результаты социально-</a:t>
            </a:r>
            <a:r>
              <a:rPr sz="3200" b="1" spc="-20" dirty="0">
                <a:latin typeface="Times New Roman"/>
                <a:cs typeface="Times New Roman"/>
              </a:rPr>
              <a:t>психологического</a:t>
            </a:r>
            <a:r>
              <a:rPr sz="3200" b="1" spc="-40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тестирования</a:t>
            </a:r>
            <a:endParaRPr sz="3200">
              <a:latin typeface="Times New Roman"/>
              <a:cs typeface="Times New Roman"/>
            </a:endParaRPr>
          </a:p>
          <a:p>
            <a:pPr marL="1137285" marR="631825" indent="-501650">
              <a:lnSpc>
                <a:spcPts val="3720"/>
              </a:lnSpc>
              <a:spcBef>
                <a:spcPts val="225"/>
              </a:spcBef>
            </a:pPr>
            <a:r>
              <a:rPr sz="3200" b="1" spc="-10" dirty="0">
                <a:latin typeface="Times New Roman"/>
                <a:cs typeface="Times New Roman"/>
              </a:rPr>
              <a:t>отрицательно</a:t>
            </a:r>
            <a:r>
              <a:rPr sz="3200" b="1" spc="-100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повлиять</a:t>
            </a:r>
            <a:r>
              <a:rPr sz="3200" b="1" spc="-9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на</a:t>
            </a:r>
            <a:r>
              <a:rPr sz="3200" b="1" spc="-7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репутацию</a:t>
            </a:r>
            <a:r>
              <a:rPr sz="3200" b="1" spc="-85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ребенка </a:t>
            </a:r>
            <a:r>
              <a:rPr sz="3200" b="1" dirty="0">
                <a:latin typeface="Times New Roman"/>
                <a:cs typeface="Times New Roman"/>
              </a:rPr>
              <a:t>или</a:t>
            </a:r>
            <a:r>
              <a:rPr sz="3200" b="1" spc="-70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осложнить</a:t>
            </a:r>
            <a:r>
              <a:rPr sz="3200" b="1" spc="-9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его</a:t>
            </a:r>
            <a:r>
              <a:rPr sz="3200" b="1" spc="-7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жизнь</a:t>
            </a:r>
            <a:r>
              <a:rPr sz="3200" b="1" spc="-7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в</a:t>
            </a:r>
            <a:r>
              <a:rPr sz="3200" b="1" spc="-70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дальнейшем?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706" y="3453028"/>
            <a:ext cx="9901555" cy="2164715"/>
          </a:xfrm>
          <a:prstGeom prst="rect">
            <a:avLst/>
          </a:prstGeom>
          <a:solidFill>
            <a:srgbClr val="D6E1ED"/>
          </a:solidFill>
        </p:spPr>
        <p:txBody>
          <a:bodyPr vert="horz" wrap="square" lIns="0" tIns="20320" rIns="0" bIns="0" rtlCol="0">
            <a:spAutoFit/>
          </a:bodyPr>
          <a:lstStyle/>
          <a:p>
            <a:pPr marL="91440" marR="83820">
              <a:lnSpc>
                <a:spcPts val="4110"/>
              </a:lnSpc>
              <a:spcBef>
                <a:spcPts val="160"/>
              </a:spcBef>
              <a:tabLst>
                <a:tab pos="655320" algn="l"/>
                <a:tab pos="2610485" algn="l"/>
                <a:tab pos="3683635" algn="l"/>
                <a:tab pos="4356100" algn="l"/>
                <a:tab pos="6416675" algn="l"/>
              </a:tabLst>
            </a:pPr>
            <a:r>
              <a:rPr sz="3200" spc="-25" dirty="0">
                <a:latin typeface="Times New Roman"/>
                <a:cs typeface="Times New Roman"/>
              </a:rPr>
              <a:t>1.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10" dirty="0">
                <a:latin typeface="Times New Roman"/>
                <a:cs typeface="Times New Roman"/>
              </a:rPr>
              <a:t>Методика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25" dirty="0">
                <a:latin typeface="Times New Roman"/>
                <a:cs typeface="Times New Roman"/>
              </a:rPr>
              <a:t>СПТ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b="1" spc="-25" dirty="0">
                <a:latin typeface="Times New Roman"/>
                <a:cs typeface="Times New Roman"/>
              </a:rPr>
              <a:t>не</a:t>
            </a:r>
            <a:r>
              <a:rPr sz="3200" b="1" dirty="0">
                <a:latin typeface="Times New Roman"/>
                <a:cs typeface="Times New Roman"/>
              </a:rPr>
              <a:t>	</a:t>
            </a:r>
            <a:r>
              <a:rPr sz="3200" b="1" spc="-10" dirty="0">
                <a:latin typeface="Times New Roman"/>
                <a:cs typeface="Times New Roman"/>
              </a:rPr>
              <a:t>выявляет</a:t>
            </a:r>
            <a:r>
              <a:rPr sz="3200" b="1" dirty="0">
                <a:latin typeface="Times New Roman"/>
                <a:cs typeface="Times New Roman"/>
              </a:rPr>
              <a:t>	</a:t>
            </a:r>
            <a:r>
              <a:rPr sz="3200" b="1" spc="-20" dirty="0">
                <a:latin typeface="Times New Roman"/>
                <a:cs typeface="Times New Roman"/>
              </a:rPr>
              <a:t>наркопотребление </a:t>
            </a:r>
            <a:r>
              <a:rPr sz="3200" b="1" dirty="0">
                <a:latin typeface="Times New Roman"/>
                <a:cs typeface="Times New Roman"/>
              </a:rPr>
              <a:t>или</a:t>
            </a:r>
            <a:r>
              <a:rPr sz="3200" b="1" spc="30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наркозависимость</a:t>
            </a:r>
            <a:r>
              <a:rPr sz="3200" dirty="0">
                <a:latin typeface="Times New Roman"/>
                <a:cs typeface="Times New Roman"/>
              </a:rPr>
              <a:t>.</a:t>
            </a:r>
            <a:r>
              <a:rPr sz="3200" spc="2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В</a:t>
            </a:r>
            <a:r>
              <a:rPr sz="3200" spc="3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ней</a:t>
            </a:r>
            <a:r>
              <a:rPr sz="3200" spc="3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нет</a:t>
            </a:r>
            <a:r>
              <a:rPr sz="3200" spc="3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ни</a:t>
            </a:r>
            <a:r>
              <a:rPr sz="3200" spc="30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одного</a:t>
            </a:r>
            <a:r>
              <a:rPr sz="3200" spc="31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вопроса</a:t>
            </a:r>
            <a:endParaRPr sz="3200">
              <a:latin typeface="Times New Roman"/>
              <a:cs typeface="Times New Roman"/>
            </a:endParaRPr>
          </a:p>
          <a:p>
            <a:pPr marL="91440" marR="81915">
              <a:lnSpc>
                <a:spcPts val="4100"/>
              </a:lnSpc>
              <a:spcBef>
                <a:spcPts val="10"/>
              </a:spcBef>
              <a:tabLst>
                <a:tab pos="1199515" algn="l"/>
                <a:tab pos="4314825" algn="l"/>
                <a:tab pos="7579359" algn="l"/>
                <a:tab pos="9592945" algn="l"/>
              </a:tabLst>
            </a:pPr>
            <a:r>
              <a:rPr sz="3200" spc="-25" dirty="0">
                <a:latin typeface="Times New Roman"/>
                <a:cs typeface="Times New Roman"/>
              </a:rPr>
              <a:t>об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10" dirty="0">
                <a:latin typeface="Times New Roman"/>
                <a:cs typeface="Times New Roman"/>
              </a:rPr>
              <a:t>употреблении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10" dirty="0">
                <a:latin typeface="Times New Roman"/>
                <a:cs typeface="Times New Roman"/>
              </a:rPr>
              <a:t>наркотических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10" dirty="0">
                <a:latin typeface="Times New Roman"/>
                <a:cs typeface="Times New Roman"/>
              </a:rPr>
              <a:t>средств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50" dirty="0">
                <a:latin typeface="Times New Roman"/>
                <a:cs typeface="Times New Roman"/>
              </a:rPr>
              <a:t>и </a:t>
            </a:r>
            <a:r>
              <a:rPr sz="3200" dirty="0">
                <a:latin typeface="Times New Roman"/>
                <a:cs typeface="Times New Roman"/>
              </a:rPr>
              <a:t>психотропных</a:t>
            </a:r>
            <a:r>
              <a:rPr sz="3200" spc="-17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веществ.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706" y="3432708"/>
            <a:ext cx="9901555" cy="2164715"/>
          </a:xfrm>
          <a:prstGeom prst="rect">
            <a:avLst/>
          </a:prstGeom>
          <a:solidFill>
            <a:srgbClr val="D6E1ED"/>
          </a:solidFill>
        </p:spPr>
        <p:txBody>
          <a:bodyPr vert="horz" wrap="square" lIns="0" tIns="21590" rIns="0" bIns="0" rtlCol="0">
            <a:spAutoFit/>
          </a:bodyPr>
          <a:lstStyle/>
          <a:p>
            <a:pPr marL="91440" marR="82550">
              <a:lnSpc>
                <a:spcPts val="4100"/>
              </a:lnSpc>
              <a:spcBef>
                <a:spcPts val="170"/>
              </a:spcBef>
            </a:pPr>
            <a:r>
              <a:rPr sz="3200" dirty="0">
                <a:latin typeface="Times New Roman"/>
                <a:cs typeface="Times New Roman"/>
              </a:rPr>
              <a:t>2.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Методика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является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опросом</a:t>
            </a:r>
            <a:r>
              <a:rPr sz="3200" b="1" spc="-4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мнений</a:t>
            </a:r>
            <a:r>
              <a:rPr sz="3200" b="1" spc="-3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и</a:t>
            </a:r>
            <a:r>
              <a:rPr sz="3200" b="1" spc="-2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не</a:t>
            </a:r>
            <a:r>
              <a:rPr sz="3200" b="1" spc="-30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оценивает </a:t>
            </a:r>
            <a:r>
              <a:rPr sz="3200" b="1" dirty="0">
                <a:latin typeface="Times New Roman"/>
                <a:cs typeface="Times New Roman"/>
              </a:rPr>
              <a:t>самих</a:t>
            </a:r>
            <a:r>
              <a:rPr sz="3200" b="1" spc="15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детей</a:t>
            </a:r>
            <a:r>
              <a:rPr sz="3200" dirty="0">
                <a:latin typeface="Times New Roman"/>
                <a:cs typeface="Times New Roman"/>
              </a:rPr>
              <a:t>!</a:t>
            </a:r>
            <a:r>
              <a:rPr sz="3200" spc="1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Таким</a:t>
            </a:r>
            <a:r>
              <a:rPr sz="3200" spc="1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образом,</a:t>
            </a:r>
            <a:r>
              <a:rPr sz="3200" spc="13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оцениваются</a:t>
            </a:r>
            <a:r>
              <a:rPr sz="3200" b="1" spc="15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не</a:t>
            </a:r>
            <a:r>
              <a:rPr sz="3200" b="1" spc="15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дети,</a:t>
            </a:r>
            <a:r>
              <a:rPr sz="3200" b="1" spc="155" dirty="0">
                <a:latin typeface="Times New Roman"/>
                <a:cs typeface="Times New Roman"/>
              </a:rPr>
              <a:t> </a:t>
            </a:r>
            <a:r>
              <a:rPr sz="3200" b="1" spc="-50" dirty="0">
                <a:latin typeface="Times New Roman"/>
                <a:cs typeface="Times New Roman"/>
              </a:rPr>
              <a:t>а</a:t>
            </a:r>
            <a:endParaRPr sz="3200">
              <a:latin typeface="Times New Roman"/>
              <a:cs typeface="Times New Roman"/>
            </a:endParaRPr>
          </a:p>
          <a:p>
            <a:pPr marL="91440" marR="81915">
              <a:lnSpc>
                <a:spcPts val="4110"/>
              </a:lnSpc>
              <a:spcBef>
                <a:spcPts val="10"/>
              </a:spcBef>
              <a:tabLst>
                <a:tab pos="5471795" algn="l"/>
                <a:tab pos="7210425" algn="l"/>
                <a:tab pos="7571740" algn="l"/>
                <a:tab pos="9171940" algn="l"/>
              </a:tabLst>
            </a:pPr>
            <a:r>
              <a:rPr sz="3200" b="1" spc="-10" dirty="0">
                <a:latin typeface="Times New Roman"/>
                <a:cs typeface="Times New Roman"/>
              </a:rPr>
              <a:t>социально-психологические</a:t>
            </a:r>
            <a:r>
              <a:rPr sz="3200" b="1" dirty="0">
                <a:latin typeface="Times New Roman"/>
                <a:cs typeface="Times New Roman"/>
              </a:rPr>
              <a:t>	</a:t>
            </a:r>
            <a:r>
              <a:rPr sz="3200" b="1" spc="-10" dirty="0">
                <a:latin typeface="Times New Roman"/>
                <a:cs typeface="Times New Roman"/>
              </a:rPr>
              <a:t>условия</a:t>
            </a:r>
            <a:r>
              <a:rPr sz="3200" spc="-10" dirty="0">
                <a:latin typeface="Times New Roman"/>
                <a:cs typeface="Times New Roman"/>
              </a:rPr>
              <a:t>,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50" dirty="0">
                <a:latin typeface="Times New Roman"/>
                <a:cs typeface="Times New Roman"/>
              </a:rPr>
              <a:t>в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10" dirty="0">
                <a:latin typeface="Times New Roman"/>
                <a:cs typeface="Times New Roman"/>
              </a:rPr>
              <a:t>которых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25" dirty="0">
                <a:latin typeface="Times New Roman"/>
                <a:cs typeface="Times New Roman"/>
              </a:rPr>
              <a:t>они </a:t>
            </a:r>
            <a:r>
              <a:rPr sz="3200" spc="-10" dirty="0">
                <a:latin typeface="Times New Roman"/>
                <a:cs typeface="Times New Roman"/>
              </a:rPr>
              <a:t>находятся.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706" y="1162303"/>
            <a:ext cx="9901555" cy="2062480"/>
          </a:xfrm>
          <a:prstGeom prst="rect">
            <a:avLst/>
          </a:prstGeom>
          <a:solidFill>
            <a:srgbClr val="EBD18B"/>
          </a:solidFill>
        </p:spPr>
        <p:txBody>
          <a:bodyPr vert="horz" wrap="square" lIns="0" tIns="32384" rIns="0" bIns="0" rtlCol="0">
            <a:spAutoFit/>
          </a:bodyPr>
          <a:lstStyle/>
          <a:p>
            <a:pPr marL="948055" marR="941705" indent="1729739">
              <a:lnSpc>
                <a:spcPct val="100000"/>
              </a:lnSpc>
              <a:spcBef>
                <a:spcPts val="254"/>
              </a:spcBef>
            </a:pPr>
            <a:r>
              <a:rPr sz="3200" b="1" dirty="0">
                <a:latin typeface="Times New Roman"/>
                <a:cs typeface="Times New Roman"/>
              </a:rPr>
              <a:t>20.</a:t>
            </a:r>
            <a:r>
              <a:rPr sz="3200" b="1" spc="-6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Могут</a:t>
            </a:r>
            <a:r>
              <a:rPr sz="3200" b="1" spc="-5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ли</a:t>
            </a:r>
            <a:r>
              <a:rPr sz="3200" b="1" spc="-40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результаты социально-</a:t>
            </a:r>
            <a:r>
              <a:rPr sz="3200" b="1" spc="-20" dirty="0">
                <a:latin typeface="Times New Roman"/>
                <a:cs typeface="Times New Roman"/>
              </a:rPr>
              <a:t>психологического</a:t>
            </a:r>
            <a:r>
              <a:rPr sz="3200" b="1" spc="-40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тестирования</a:t>
            </a:r>
            <a:endParaRPr sz="3200">
              <a:latin typeface="Times New Roman"/>
              <a:cs typeface="Times New Roman"/>
            </a:endParaRPr>
          </a:p>
          <a:p>
            <a:pPr marL="1137285" marR="631825" indent="-501650">
              <a:lnSpc>
                <a:spcPts val="3720"/>
              </a:lnSpc>
              <a:spcBef>
                <a:spcPts val="229"/>
              </a:spcBef>
            </a:pPr>
            <a:r>
              <a:rPr sz="3200" b="1" spc="-10" dirty="0">
                <a:latin typeface="Times New Roman"/>
                <a:cs typeface="Times New Roman"/>
              </a:rPr>
              <a:t>отрицательно</a:t>
            </a:r>
            <a:r>
              <a:rPr sz="3200" b="1" spc="-100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повлиять</a:t>
            </a:r>
            <a:r>
              <a:rPr sz="3200" b="1" spc="-9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на</a:t>
            </a:r>
            <a:r>
              <a:rPr sz="3200" b="1" spc="-7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репутацию</a:t>
            </a:r>
            <a:r>
              <a:rPr sz="3200" b="1" spc="-85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ребенка </a:t>
            </a:r>
            <a:r>
              <a:rPr sz="3200" b="1" dirty="0">
                <a:latin typeface="Times New Roman"/>
                <a:cs typeface="Times New Roman"/>
              </a:rPr>
              <a:t>или</a:t>
            </a:r>
            <a:r>
              <a:rPr sz="3200" b="1" spc="-70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осложнить</a:t>
            </a:r>
            <a:r>
              <a:rPr sz="3200" b="1" spc="-9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его</a:t>
            </a:r>
            <a:r>
              <a:rPr sz="3200" b="1" spc="-7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жизнь</a:t>
            </a:r>
            <a:r>
              <a:rPr sz="3200" b="1" spc="-7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в</a:t>
            </a:r>
            <a:r>
              <a:rPr sz="3200" b="1" spc="-70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дальнейшем?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30706" y="3442830"/>
            <a:ext cx="9901555" cy="2200275"/>
          </a:xfrm>
          <a:custGeom>
            <a:avLst/>
            <a:gdLst/>
            <a:ahLst/>
            <a:cxnLst/>
            <a:rect l="l" t="t" r="r" b="b"/>
            <a:pathLst>
              <a:path w="9901555" h="2200275">
                <a:moveTo>
                  <a:pt x="9901047" y="0"/>
                </a:moveTo>
                <a:lnTo>
                  <a:pt x="0" y="0"/>
                </a:lnTo>
                <a:lnTo>
                  <a:pt x="0" y="2200148"/>
                </a:lnTo>
                <a:lnTo>
                  <a:pt x="9901047" y="2200148"/>
                </a:lnTo>
                <a:lnTo>
                  <a:pt x="9901047" y="0"/>
                </a:lnTo>
                <a:close/>
              </a:path>
            </a:pathLst>
          </a:custGeom>
          <a:solidFill>
            <a:srgbClr val="D6E1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222247" y="3428466"/>
            <a:ext cx="6257290" cy="1068070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60"/>
              </a:spcBef>
              <a:tabLst>
                <a:tab pos="708025" algn="l"/>
                <a:tab pos="1583055" algn="l"/>
                <a:tab pos="3891279" algn="l"/>
              </a:tabLst>
            </a:pPr>
            <a:r>
              <a:rPr sz="3200" spc="-25" dirty="0">
                <a:latin typeface="Times New Roman"/>
                <a:cs typeface="Times New Roman"/>
              </a:rPr>
              <a:t>3.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25" dirty="0">
                <a:latin typeface="Times New Roman"/>
                <a:cs typeface="Times New Roman"/>
              </a:rPr>
              <a:t>На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10" dirty="0">
                <a:latin typeface="Times New Roman"/>
                <a:cs typeface="Times New Roman"/>
              </a:rPr>
              <a:t>результаты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10" dirty="0">
                <a:latin typeface="Times New Roman"/>
                <a:cs typeface="Times New Roman"/>
              </a:rPr>
              <a:t>тестирования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65"/>
              </a:spcBef>
              <a:tabLst>
                <a:tab pos="2162175" algn="l"/>
              </a:tabLst>
            </a:pPr>
            <a:r>
              <a:rPr sz="3200" b="1" spc="-10" dirty="0">
                <a:latin typeface="Times New Roman"/>
                <a:cs typeface="Times New Roman"/>
              </a:rPr>
              <a:t>режим</a:t>
            </a:r>
            <a:r>
              <a:rPr sz="3200" b="1" dirty="0">
                <a:latin typeface="Times New Roman"/>
                <a:cs typeface="Times New Roman"/>
              </a:rPr>
              <a:t>	</a:t>
            </a:r>
            <a:r>
              <a:rPr sz="3200" b="1" spc="-10" dirty="0">
                <a:latin typeface="Times New Roman"/>
                <a:cs typeface="Times New Roman"/>
              </a:rPr>
              <a:t>конфиденциальности</a:t>
            </a:r>
            <a:r>
              <a:rPr sz="3200" spc="-10" dirty="0"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57108" y="3428466"/>
            <a:ext cx="3095625" cy="1068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58800" marR="5080" indent="-559435">
              <a:lnSpc>
                <a:spcPct val="106900"/>
              </a:lnSpc>
              <a:spcBef>
                <a:spcPts val="95"/>
              </a:spcBef>
            </a:pPr>
            <a:r>
              <a:rPr sz="3200" spc="-10" dirty="0">
                <a:latin typeface="Times New Roman"/>
                <a:cs typeface="Times New Roman"/>
              </a:rPr>
              <a:t>распространяется Персональные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22247" y="4472787"/>
            <a:ext cx="9731375" cy="1068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>
              <a:lnSpc>
                <a:spcPct val="106900"/>
              </a:lnSpc>
              <a:spcBef>
                <a:spcPts val="95"/>
              </a:spcBef>
            </a:pPr>
            <a:r>
              <a:rPr sz="3200" spc="-10" dirty="0">
                <a:latin typeface="Times New Roman"/>
                <a:cs typeface="Times New Roman"/>
              </a:rPr>
              <a:t>результаты</a:t>
            </a:r>
            <a:r>
              <a:rPr sz="3200" spc="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могут</a:t>
            </a:r>
            <a:r>
              <a:rPr sz="3200" spc="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быть</a:t>
            </a:r>
            <a:r>
              <a:rPr sz="3200" spc="3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доступны</a:t>
            </a:r>
            <a:r>
              <a:rPr sz="3200" b="1" spc="1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только</a:t>
            </a:r>
            <a:r>
              <a:rPr sz="3200" b="1" spc="2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трем</a:t>
            </a:r>
            <a:r>
              <a:rPr sz="3200" b="1" spc="25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лицам: родителю,</a:t>
            </a:r>
            <a:r>
              <a:rPr sz="3200" b="1" spc="-5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ребенку</a:t>
            </a:r>
            <a:r>
              <a:rPr sz="3200" b="1" spc="-9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и</a:t>
            </a:r>
            <a:r>
              <a:rPr sz="3200" b="1" spc="-60" dirty="0">
                <a:latin typeface="Times New Roman"/>
                <a:cs typeface="Times New Roman"/>
              </a:rPr>
              <a:t> </a:t>
            </a:r>
            <a:r>
              <a:rPr sz="3200" b="1" spc="-25" dirty="0">
                <a:latin typeface="Times New Roman"/>
                <a:cs typeface="Times New Roman"/>
              </a:rPr>
              <a:t>педагогу-</a:t>
            </a:r>
            <a:r>
              <a:rPr sz="3200" b="1" spc="-10" dirty="0">
                <a:latin typeface="Times New Roman"/>
                <a:cs typeface="Times New Roman"/>
              </a:rPr>
              <a:t>психологу</a:t>
            </a:r>
            <a:r>
              <a:rPr sz="3200" spc="-10" dirty="0"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706" y="1223263"/>
            <a:ext cx="9901555" cy="2062480"/>
          </a:xfrm>
          <a:prstGeom prst="rect">
            <a:avLst/>
          </a:prstGeom>
          <a:solidFill>
            <a:srgbClr val="EBD18B"/>
          </a:solidFill>
        </p:spPr>
        <p:txBody>
          <a:bodyPr vert="horz" wrap="square" lIns="0" tIns="33020" rIns="0" bIns="0" rtlCol="0">
            <a:spAutoFit/>
          </a:bodyPr>
          <a:lstStyle/>
          <a:p>
            <a:pPr marL="948055" marR="941705" indent="1729739">
              <a:lnSpc>
                <a:spcPct val="100000"/>
              </a:lnSpc>
              <a:spcBef>
                <a:spcPts val="260"/>
              </a:spcBef>
            </a:pPr>
            <a:r>
              <a:rPr sz="3200" b="1" dirty="0">
                <a:latin typeface="Times New Roman"/>
                <a:cs typeface="Times New Roman"/>
              </a:rPr>
              <a:t>20.</a:t>
            </a:r>
            <a:r>
              <a:rPr sz="3200" b="1" spc="-5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Могут</a:t>
            </a:r>
            <a:r>
              <a:rPr sz="3200" b="1" spc="-5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ли</a:t>
            </a:r>
            <a:r>
              <a:rPr sz="3200" b="1" spc="-35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результаты социально-</a:t>
            </a:r>
            <a:r>
              <a:rPr sz="3200" b="1" spc="-20" dirty="0">
                <a:latin typeface="Times New Roman"/>
                <a:cs typeface="Times New Roman"/>
              </a:rPr>
              <a:t>психологического</a:t>
            </a:r>
            <a:r>
              <a:rPr sz="3200" b="1" spc="-40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тестирования</a:t>
            </a:r>
            <a:endParaRPr sz="3200">
              <a:latin typeface="Times New Roman"/>
              <a:cs typeface="Times New Roman"/>
            </a:endParaRPr>
          </a:p>
          <a:p>
            <a:pPr marL="1137285" marR="631825" indent="-501650">
              <a:lnSpc>
                <a:spcPts val="3720"/>
              </a:lnSpc>
              <a:spcBef>
                <a:spcPts val="225"/>
              </a:spcBef>
            </a:pPr>
            <a:r>
              <a:rPr sz="3200" b="1" spc="-10" dirty="0">
                <a:latin typeface="Times New Roman"/>
                <a:cs typeface="Times New Roman"/>
              </a:rPr>
              <a:t>отрицательно</a:t>
            </a:r>
            <a:r>
              <a:rPr sz="3200" b="1" spc="-100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повлиять</a:t>
            </a:r>
            <a:r>
              <a:rPr sz="3200" b="1" spc="-9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на</a:t>
            </a:r>
            <a:r>
              <a:rPr sz="3200" b="1" spc="-7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репутацию</a:t>
            </a:r>
            <a:r>
              <a:rPr sz="3200" b="1" spc="-85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ребенка </a:t>
            </a:r>
            <a:r>
              <a:rPr sz="3200" b="1" dirty="0">
                <a:latin typeface="Times New Roman"/>
                <a:cs typeface="Times New Roman"/>
              </a:rPr>
              <a:t>или</a:t>
            </a:r>
            <a:r>
              <a:rPr sz="3200" b="1" spc="-70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осложнить</a:t>
            </a:r>
            <a:r>
              <a:rPr sz="3200" b="1" spc="-9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его</a:t>
            </a:r>
            <a:r>
              <a:rPr sz="3200" b="1" spc="-7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жизнь</a:t>
            </a:r>
            <a:r>
              <a:rPr sz="3200" b="1" spc="-7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в</a:t>
            </a:r>
            <a:r>
              <a:rPr sz="3200" b="1" spc="-70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дальнейшем?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30706" y="3280308"/>
            <a:ext cx="9901555" cy="2827655"/>
          </a:xfrm>
          <a:custGeom>
            <a:avLst/>
            <a:gdLst/>
            <a:ahLst/>
            <a:cxnLst/>
            <a:rect l="l" t="t" r="r" b="b"/>
            <a:pathLst>
              <a:path w="9901555" h="2827654">
                <a:moveTo>
                  <a:pt x="9901047" y="0"/>
                </a:moveTo>
                <a:lnTo>
                  <a:pt x="0" y="0"/>
                </a:lnTo>
                <a:lnTo>
                  <a:pt x="0" y="2827400"/>
                </a:lnTo>
                <a:lnTo>
                  <a:pt x="9901047" y="2827400"/>
                </a:lnTo>
                <a:lnTo>
                  <a:pt x="9901047" y="0"/>
                </a:lnTo>
                <a:close/>
              </a:path>
            </a:pathLst>
          </a:custGeom>
          <a:solidFill>
            <a:srgbClr val="D6E1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209547" y="3301695"/>
            <a:ext cx="974471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17830" algn="l"/>
                <a:tab pos="2037714" algn="l"/>
                <a:tab pos="2889885" algn="l"/>
                <a:tab pos="4759960" algn="l"/>
                <a:tab pos="6398260" algn="l"/>
                <a:tab pos="7750809" algn="l"/>
                <a:tab pos="8046084" algn="l"/>
                <a:tab pos="8362950" algn="l"/>
                <a:tab pos="9573895" algn="l"/>
              </a:tabLst>
            </a:pPr>
            <a:r>
              <a:rPr sz="2800" spc="-25" dirty="0">
                <a:latin typeface="Times New Roman"/>
                <a:cs typeface="Times New Roman"/>
              </a:rPr>
              <a:t>4.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Times New Roman"/>
                <a:cs typeface="Times New Roman"/>
              </a:rPr>
              <a:t>Методика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5" dirty="0">
                <a:latin typeface="Times New Roman"/>
                <a:cs typeface="Times New Roman"/>
              </a:rPr>
              <a:t>СПТ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Times New Roman"/>
                <a:cs typeface="Times New Roman"/>
              </a:rPr>
              <a:t>проводится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Times New Roman"/>
                <a:cs typeface="Times New Roman"/>
              </a:rPr>
              <a:t>ежегодно,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Times New Roman"/>
                <a:cs typeface="Times New Roman"/>
              </a:rPr>
              <a:t>начиная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0" dirty="0">
                <a:latin typeface="Times New Roman"/>
                <a:cs typeface="Times New Roman"/>
              </a:rPr>
              <a:t>с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0" dirty="0">
                <a:latin typeface="Times New Roman"/>
                <a:cs typeface="Times New Roman"/>
              </a:rPr>
              <a:t>7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Times New Roman"/>
                <a:cs typeface="Times New Roman"/>
              </a:rPr>
              <a:t>класса,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0" dirty="0">
                <a:latin typeface="Times New Roman"/>
                <a:cs typeface="Times New Roman"/>
              </a:rPr>
              <a:t>с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09547" y="3726586"/>
            <a:ext cx="755269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100"/>
              </a:spcBef>
              <a:tabLst>
                <a:tab pos="1781810" algn="l"/>
                <a:tab pos="3423285" algn="l"/>
                <a:tab pos="4720590" algn="l"/>
                <a:tab pos="5462905" algn="l"/>
                <a:tab pos="6289040" algn="l"/>
              </a:tabLst>
            </a:pPr>
            <a:r>
              <a:rPr sz="2800" spc="-10" dirty="0">
                <a:latin typeface="Times New Roman"/>
                <a:cs typeface="Times New Roman"/>
              </a:rPr>
              <a:t>целью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b="1" spc="-10" dirty="0">
                <a:latin typeface="Times New Roman"/>
                <a:cs typeface="Times New Roman"/>
              </a:rPr>
              <a:t>мониторинга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10" dirty="0">
                <a:latin typeface="Times New Roman"/>
                <a:cs typeface="Times New Roman"/>
              </a:rPr>
              <a:t>рискогенности психологических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10" dirty="0">
                <a:latin typeface="Times New Roman"/>
                <a:cs typeface="Times New Roman"/>
              </a:rPr>
              <a:t>условий</a:t>
            </a:r>
            <a:r>
              <a:rPr sz="2800" spc="-10" dirty="0">
                <a:latin typeface="Times New Roman"/>
                <a:cs typeface="Times New Roman"/>
              </a:rPr>
              <a:t>,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0" dirty="0">
                <a:latin typeface="Times New Roman"/>
                <a:cs typeface="Times New Roman"/>
              </a:rPr>
              <a:t>в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45" dirty="0">
                <a:latin typeface="Times New Roman"/>
                <a:cs typeface="Times New Roman"/>
              </a:rPr>
              <a:t>которых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12377" y="3726586"/>
            <a:ext cx="1840864" cy="93980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R="6350" algn="r">
              <a:lnSpc>
                <a:spcPct val="100000"/>
              </a:lnSpc>
              <a:spcBef>
                <a:spcPts val="340"/>
              </a:spcBef>
            </a:pPr>
            <a:r>
              <a:rPr sz="2800" b="1" spc="-10" dirty="0">
                <a:latin typeface="Times New Roman"/>
                <a:cs typeface="Times New Roman"/>
              </a:rPr>
              <a:t>социально-</a:t>
            </a:r>
            <a:endParaRPr sz="28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240"/>
              </a:spcBef>
            </a:pPr>
            <a:r>
              <a:rPr sz="2800" spc="-10" dirty="0">
                <a:latin typeface="Times New Roman"/>
                <a:cs typeface="Times New Roman"/>
              </a:rPr>
              <a:t>находится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09547" y="4639208"/>
            <a:ext cx="9744075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7200"/>
              </a:lnSpc>
              <a:spcBef>
                <a:spcPts val="100"/>
              </a:spcBef>
            </a:pPr>
            <a:r>
              <a:rPr sz="2800" dirty="0">
                <a:latin typeface="Times New Roman"/>
                <a:cs typeface="Times New Roman"/>
              </a:rPr>
              <a:t>обучающийся,</a:t>
            </a:r>
            <a:r>
              <a:rPr sz="2800" spc="434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которая</a:t>
            </a:r>
            <a:r>
              <a:rPr sz="2800" spc="44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может</a:t>
            </a:r>
            <a:r>
              <a:rPr sz="2800" spc="44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привести</a:t>
            </a:r>
            <a:r>
              <a:rPr sz="2800" spc="445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к</a:t>
            </a:r>
            <a:r>
              <a:rPr sz="2800" spc="445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вовлечению</a:t>
            </a:r>
            <a:r>
              <a:rPr sz="2800" spc="450" dirty="0">
                <a:latin typeface="Times New Roman"/>
                <a:cs typeface="Times New Roman"/>
              </a:rPr>
              <a:t>  </a:t>
            </a:r>
            <a:r>
              <a:rPr sz="2800" spc="-50" dirty="0">
                <a:latin typeface="Times New Roman"/>
                <a:cs typeface="Times New Roman"/>
              </a:rPr>
              <a:t>в </a:t>
            </a:r>
            <a:r>
              <a:rPr sz="2800" dirty="0">
                <a:latin typeface="Times New Roman"/>
                <a:cs typeface="Times New Roman"/>
              </a:rPr>
              <a:t>наркопотребление.</a:t>
            </a:r>
            <a:r>
              <a:rPr sz="2800" spc="509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Таким</a:t>
            </a:r>
            <a:r>
              <a:rPr sz="2800" spc="509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образом,</a:t>
            </a:r>
            <a:r>
              <a:rPr sz="2800" spc="49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цель</a:t>
            </a:r>
            <a:r>
              <a:rPr sz="2800" spc="50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методики</a:t>
            </a:r>
            <a:r>
              <a:rPr sz="2800" spc="50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–</a:t>
            </a:r>
            <a:r>
              <a:rPr sz="2800" spc="5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выявить рискогенность</a:t>
            </a:r>
            <a:r>
              <a:rPr sz="2800" spc="-1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обстановки</a:t>
            </a:r>
            <a:r>
              <a:rPr sz="2800" spc="-10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вокруг</a:t>
            </a:r>
            <a:r>
              <a:rPr sz="2800" spc="-114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ребенка.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0706" y="1070863"/>
            <a:ext cx="9901555" cy="2062480"/>
          </a:xfrm>
          <a:prstGeom prst="rect">
            <a:avLst/>
          </a:prstGeom>
          <a:solidFill>
            <a:srgbClr val="EBD18B"/>
          </a:solidFill>
        </p:spPr>
        <p:txBody>
          <a:bodyPr vert="horz" wrap="square" lIns="0" tIns="32384" rIns="0" bIns="0" rtlCol="0">
            <a:spAutoFit/>
          </a:bodyPr>
          <a:lstStyle/>
          <a:p>
            <a:pPr marL="948055" marR="940435" indent="1729739">
              <a:lnSpc>
                <a:spcPct val="100000"/>
              </a:lnSpc>
              <a:spcBef>
                <a:spcPts val="254"/>
              </a:spcBef>
            </a:pPr>
            <a:r>
              <a:rPr sz="3200" b="1" dirty="0">
                <a:latin typeface="Times New Roman"/>
                <a:cs typeface="Times New Roman"/>
              </a:rPr>
              <a:t>20.</a:t>
            </a:r>
            <a:r>
              <a:rPr sz="3200" b="1" spc="-6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Могут</a:t>
            </a:r>
            <a:r>
              <a:rPr sz="3200" b="1" spc="-5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ли</a:t>
            </a:r>
            <a:r>
              <a:rPr sz="3200" b="1" spc="-40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результаты социально-</a:t>
            </a:r>
            <a:r>
              <a:rPr sz="3200" b="1" spc="-20" dirty="0">
                <a:latin typeface="Times New Roman"/>
                <a:cs typeface="Times New Roman"/>
              </a:rPr>
              <a:t>психологического</a:t>
            </a:r>
            <a:r>
              <a:rPr sz="3200" b="1" spc="-25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тестирования</a:t>
            </a:r>
            <a:endParaRPr sz="3200">
              <a:latin typeface="Times New Roman"/>
              <a:cs typeface="Times New Roman"/>
            </a:endParaRPr>
          </a:p>
          <a:p>
            <a:pPr marL="1137285" marR="631825" indent="-501650">
              <a:lnSpc>
                <a:spcPts val="3720"/>
              </a:lnSpc>
              <a:spcBef>
                <a:spcPts val="229"/>
              </a:spcBef>
            </a:pPr>
            <a:r>
              <a:rPr sz="3200" b="1" spc="-10" dirty="0">
                <a:latin typeface="Times New Roman"/>
                <a:cs typeface="Times New Roman"/>
              </a:rPr>
              <a:t>отрицательно</a:t>
            </a:r>
            <a:r>
              <a:rPr sz="3200" b="1" spc="-100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повлиять</a:t>
            </a:r>
            <a:r>
              <a:rPr sz="3200" b="1" spc="-9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на</a:t>
            </a:r>
            <a:r>
              <a:rPr sz="3200" b="1" spc="-7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репутацию</a:t>
            </a:r>
            <a:r>
              <a:rPr sz="3200" b="1" spc="-85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ребенка </a:t>
            </a:r>
            <a:r>
              <a:rPr sz="3200" b="1" dirty="0">
                <a:latin typeface="Times New Roman"/>
                <a:cs typeface="Times New Roman"/>
              </a:rPr>
              <a:t>или</a:t>
            </a:r>
            <a:r>
              <a:rPr sz="3200" b="1" spc="-70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осложнить</a:t>
            </a:r>
            <a:r>
              <a:rPr sz="3200" b="1" spc="-9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его</a:t>
            </a:r>
            <a:r>
              <a:rPr sz="3200" b="1" spc="-7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жизнь</a:t>
            </a:r>
            <a:r>
              <a:rPr sz="3200" b="1" spc="-7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в</a:t>
            </a:r>
            <a:r>
              <a:rPr sz="3200" b="1" spc="-70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дальнейшем?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76552" y="1306525"/>
            <a:ext cx="9380220" cy="1200785"/>
          </a:xfrm>
          <a:prstGeom prst="rect">
            <a:avLst/>
          </a:prstGeom>
          <a:solidFill>
            <a:srgbClr val="EBD18B"/>
          </a:solidFill>
        </p:spPr>
        <p:txBody>
          <a:bodyPr vert="horz" wrap="square" lIns="0" tIns="62230" rIns="0" bIns="0" rtlCol="0">
            <a:spAutoFit/>
          </a:bodyPr>
          <a:lstStyle/>
          <a:p>
            <a:pPr marL="2810510" marR="1658620" indent="-1138555">
              <a:lnSpc>
                <a:spcPts val="4190"/>
              </a:lnSpc>
              <a:spcBef>
                <a:spcPts val="490"/>
              </a:spcBef>
            </a:pPr>
            <a:r>
              <a:rPr sz="3600" b="1" dirty="0">
                <a:latin typeface="Times New Roman"/>
                <a:cs typeface="Times New Roman"/>
              </a:rPr>
              <a:t>2.</a:t>
            </a:r>
            <a:r>
              <a:rPr sz="3600" b="1" spc="-11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Кто</a:t>
            </a:r>
            <a:r>
              <a:rPr sz="3600" b="1" spc="-12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инициатор</a:t>
            </a:r>
            <a:r>
              <a:rPr sz="3600" b="1" spc="-110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разработки </a:t>
            </a:r>
            <a:r>
              <a:rPr sz="3600" b="1" dirty="0">
                <a:latin typeface="Times New Roman"/>
                <a:cs typeface="Times New Roman"/>
              </a:rPr>
              <a:t>единой</a:t>
            </a:r>
            <a:r>
              <a:rPr sz="3600" b="1" spc="-175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методики?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27468" y="3429393"/>
            <a:ext cx="10078085" cy="2554605"/>
          </a:xfrm>
          <a:custGeom>
            <a:avLst/>
            <a:gdLst/>
            <a:ahLst/>
            <a:cxnLst/>
            <a:rect l="l" t="t" r="r" b="b"/>
            <a:pathLst>
              <a:path w="10078085" h="2554604">
                <a:moveTo>
                  <a:pt x="10078085" y="0"/>
                </a:moveTo>
                <a:lnTo>
                  <a:pt x="0" y="0"/>
                </a:lnTo>
                <a:lnTo>
                  <a:pt x="0" y="2554604"/>
                </a:lnTo>
                <a:lnTo>
                  <a:pt x="10078085" y="2554604"/>
                </a:lnTo>
                <a:lnTo>
                  <a:pt x="10078085" y="0"/>
                </a:lnTo>
                <a:close/>
              </a:path>
            </a:pathLst>
          </a:custGeom>
          <a:solidFill>
            <a:srgbClr val="D6E1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831975" y="3449573"/>
            <a:ext cx="8463915" cy="24498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715" algn="ctr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Times New Roman"/>
                <a:cs typeface="Times New Roman"/>
              </a:rPr>
              <a:t>«Единая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методика</a:t>
            </a:r>
            <a:endParaRPr sz="3200">
              <a:latin typeface="Times New Roman"/>
              <a:cs typeface="Times New Roman"/>
            </a:endParaRPr>
          </a:p>
          <a:p>
            <a:pPr marL="245745" marR="232410" algn="ctr">
              <a:lnSpc>
                <a:spcPct val="100000"/>
              </a:lnSpc>
            </a:pPr>
            <a:r>
              <a:rPr sz="3200" dirty="0">
                <a:latin typeface="Times New Roman"/>
                <a:cs typeface="Times New Roman"/>
              </a:rPr>
              <a:t>социально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–</a:t>
            </a:r>
            <a:r>
              <a:rPr sz="3200" spc="-20" dirty="0">
                <a:latin typeface="Times New Roman"/>
                <a:cs typeface="Times New Roman"/>
              </a:rPr>
              <a:t> психологического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тестирования» </a:t>
            </a:r>
            <a:r>
              <a:rPr sz="3200" dirty="0">
                <a:latin typeface="Times New Roman"/>
                <a:cs typeface="Times New Roman"/>
              </a:rPr>
              <a:t>(ЕМ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СПТ)</a:t>
            </a:r>
            <a:endParaRPr sz="3200">
              <a:latin typeface="Times New Roman"/>
              <a:cs typeface="Times New Roman"/>
            </a:endParaRPr>
          </a:p>
          <a:p>
            <a:pPr marL="12700" marR="5080" indent="642620">
              <a:lnSpc>
                <a:spcPts val="3720"/>
              </a:lnSpc>
              <a:spcBef>
                <a:spcPts val="220"/>
              </a:spcBef>
            </a:pPr>
            <a:r>
              <a:rPr sz="3200" dirty="0">
                <a:latin typeface="Times New Roman"/>
                <a:cs typeface="Times New Roman"/>
              </a:rPr>
              <a:t>разработана</a:t>
            </a:r>
            <a:r>
              <a:rPr sz="3200" spc="-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в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соответствии</a:t>
            </a:r>
            <a:r>
              <a:rPr sz="3200" spc="-10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с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поручением </a:t>
            </a:r>
            <a:r>
              <a:rPr sz="3200" spc="-40" dirty="0">
                <a:latin typeface="Times New Roman"/>
                <a:cs typeface="Times New Roman"/>
              </a:rPr>
              <a:t>Государственного</a:t>
            </a:r>
            <a:r>
              <a:rPr sz="3200" spc="-80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антинаркотического</a:t>
            </a:r>
            <a:r>
              <a:rPr sz="3200" spc="-7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комитета.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06016" y="1452321"/>
            <a:ext cx="9380220" cy="1200785"/>
          </a:xfrm>
          <a:prstGeom prst="rect">
            <a:avLst/>
          </a:prstGeom>
          <a:solidFill>
            <a:srgbClr val="EBD18B"/>
          </a:solidFill>
        </p:spPr>
        <p:txBody>
          <a:bodyPr vert="horz" wrap="square" lIns="0" tIns="62230" rIns="0" bIns="0" rtlCol="0">
            <a:spAutoFit/>
          </a:bodyPr>
          <a:lstStyle/>
          <a:p>
            <a:pPr marL="2132330" marR="2122170" indent="583565">
              <a:lnSpc>
                <a:spcPts val="4190"/>
              </a:lnSpc>
              <a:spcBef>
                <a:spcPts val="490"/>
              </a:spcBef>
            </a:pPr>
            <a:r>
              <a:rPr sz="3600" b="1" dirty="0">
                <a:latin typeface="Times New Roman"/>
                <a:cs typeface="Times New Roman"/>
              </a:rPr>
              <a:t>3.</a:t>
            </a:r>
            <a:r>
              <a:rPr sz="3600" b="1" spc="-9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Кем</a:t>
            </a:r>
            <a:r>
              <a:rPr sz="3600" b="1" spc="-95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разработана методика</a:t>
            </a:r>
            <a:r>
              <a:rPr sz="3600" b="1" spc="-195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тестирования?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29029" y="3222955"/>
            <a:ext cx="9733915" cy="2677795"/>
          </a:xfrm>
          <a:custGeom>
            <a:avLst/>
            <a:gdLst/>
            <a:ahLst/>
            <a:cxnLst/>
            <a:rect l="l" t="t" r="r" b="b"/>
            <a:pathLst>
              <a:path w="9733915" h="2677795">
                <a:moveTo>
                  <a:pt x="9733915" y="0"/>
                </a:moveTo>
                <a:lnTo>
                  <a:pt x="0" y="0"/>
                </a:lnTo>
                <a:lnTo>
                  <a:pt x="0" y="2677667"/>
                </a:lnTo>
                <a:lnTo>
                  <a:pt x="9733915" y="2677667"/>
                </a:lnTo>
                <a:lnTo>
                  <a:pt x="9733915" y="0"/>
                </a:lnTo>
                <a:close/>
              </a:path>
            </a:pathLst>
          </a:custGeom>
          <a:solidFill>
            <a:srgbClr val="D6E1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89125" y="3244341"/>
            <a:ext cx="9411970" cy="25736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95"/>
              </a:spcBef>
            </a:pPr>
            <a:r>
              <a:rPr sz="2800" spc="-20" dirty="0">
                <a:latin typeface="Times New Roman"/>
                <a:cs typeface="Times New Roman"/>
              </a:rPr>
              <a:t>Методика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социально-</a:t>
            </a:r>
            <a:r>
              <a:rPr sz="2800" spc="-30" dirty="0">
                <a:latin typeface="Times New Roman"/>
                <a:cs typeface="Times New Roman"/>
              </a:rPr>
              <a:t>психологического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тестирования</a:t>
            </a:r>
            <a:endParaRPr sz="2800">
              <a:latin typeface="Times New Roman"/>
              <a:cs typeface="Times New Roman"/>
            </a:endParaRPr>
          </a:p>
          <a:p>
            <a:pPr marL="12700" marR="5080" algn="ctr">
              <a:lnSpc>
                <a:spcPct val="100000"/>
              </a:lnSpc>
              <a:spcBef>
                <a:spcPts val="5"/>
              </a:spcBef>
            </a:pPr>
            <a:r>
              <a:rPr sz="2800" spc="-10" dirty="0">
                <a:latin typeface="Times New Roman"/>
                <a:cs typeface="Times New Roman"/>
              </a:rPr>
              <a:t>разрабатывалась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специалистами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МГУ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им.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М.В.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Ломоносова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0" dirty="0">
                <a:latin typeface="Times New Roman"/>
                <a:cs typeface="Times New Roman"/>
              </a:rPr>
              <a:t>и </a:t>
            </a:r>
            <a:r>
              <a:rPr sz="2800" dirty="0">
                <a:latin typeface="Times New Roman"/>
                <a:cs typeface="Times New Roman"/>
              </a:rPr>
              <a:t>ФГБНУ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«Центр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защиты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прав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и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интересов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детей».</a:t>
            </a:r>
            <a:endParaRPr sz="2800">
              <a:latin typeface="Times New Roman"/>
              <a:cs typeface="Times New Roman"/>
            </a:endParaRPr>
          </a:p>
          <a:p>
            <a:pPr marL="349250" marR="340360" indent="100330" algn="just">
              <a:lnSpc>
                <a:spcPct val="98600"/>
              </a:lnSpc>
              <a:spcBef>
                <a:spcPts val="45"/>
              </a:spcBef>
            </a:pPr>
            <a:r>
              <a:rPr sz="2800" spc="-10" dirty="0">
                <a:latin typeface="Times New Roman"/>
                <a:cs typeface="Times New Roman"/>
              </a:rPr>
              <a:t>Апробировалась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в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течение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2018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–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2019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учебного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года.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50" dirty="0">
                <a:latin typeface="Times New Roman"/>
                <a:cs typeface="Times New Roman"/>
              </a:rPr>
              <a:t>В </a:t>
            </a:r>
            <a:r>
              <a:rPr sz="2800" dirty="0">
                <a:latin typeface="Times New Roman"/>
                <a:cs typeface="Times New Roman"/>
              </a:rPr>
              <a:t>апробации</a:t>
            </a:r>
            <a:r>
              <a:rPr sz="2800" spc="-1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участвовало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более</a:t>
            </a:r>
            <a:r>
              <a:rPr sz="2800" spc="-1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300</a:t>
            </a:r>
            <a:r>
              <a:rPr sz="2800" spc="-1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тысяч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обучающихся. </a:t>
            </a:r>
            <a:r>
              <a:rPr sz="2800" spc="-20" dirty="0">
                <a:latin typeface="Times New Roman"/>
                <a:cs typeface="Times New Roman"/>
              </a:rPr>
              <a:t>Методика</a:t>
            </a:r>
            <a:r>
              <a:rPr sz="2800" spc="-10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имеет</a:t>
            </a:r>
            <a:r>
              <a:rPr sz="2800" spc="-11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положительные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экспертные</a:t>
            </a:r>
            <a:r>
              <a:rPr sz="2800" spc="-114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заключения.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8306" y="1264158"/>
            <a:ext cx="10235565" cy="1569720"/>
          </a:xfrm>
          <a:prstGeom prst="rect">
            <a:avLst/>
          </a:prstGeom>
          <a:solidFill>
            <a:srgbClr val="EBD18B"/>
          </a:solidFill>
        </p:spPr>
        <p:txBody>
          <a:bodyPr vert="horz" wrap="square" lIns="0" tIns="40005" rIns="0" bIns="0" rtlCol="0">
            <a:spAutoFit/>
          </a:bodyPr>
          <a:lstStyle/>
          <a:p>
            <a:pPr marL="972185" marR="528955" indent="-437515">
              <a:lnSpc>
                <a:spcPct val="98500"/>
              </a:lnSpc>
              <a:spcBef>
                <a:spcPts val="315"/>
              </a:spcBef>
            </a:pPr>
            <a:r>
              <a:rPr sz="3200" b="1" dirty="0">
                <a:latin typeface="Times New Roman"/>
                <a:cs typeface="Times New Roman"/>
              </a:rPr>
              <a:t>4.</a:t>
            </a:r>
            <a:r>
              <a:rPr sz="3200" b="1" spc="-10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На</a:t>
            </a:r>
            <a:r>
              <a:rPr sz="3200" b="1" spc="-110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основании</a:t>
            </a:r>
            <a:r>
              <a:rPr sz="3200" b="1" spc="-110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какого</a:t>
            </a:r>
            <a:r>
              <a:rPr sz="3200" b="1" spc="-10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документа</a:t>
            </a:r>
            <a:r>
              <a:rPr sz="3200" b="1" spc="-120" dirty="0">
                <a:latin typeface="Times New Roman"/>
                <a:cs typeface="Times New Roman"/>
              </a:rPr>
              <a:t> </a:t>
            </a:r>
            <a:r>
              <a:rPr sz="3200" b="1" spc="-45" dirty="0">
                <a:latin typeface="Times New Roman"/>
                <a:cs typeface="Times New Roman"/>
              </a:rPr>
              <a:t>будут</a:t>
            </a:r>
            <a:r>
              <a:rPr sz="3200" b="1" spc="-95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даваться разъяснения</a:t>
            </a:r>
            <a:r>
              <a:rPr sz="3200" b="1" spc="-105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относительно</a:t>
            </a:r>
            <a:r>
              <a:rPr sz="3200" b="1" spc="-114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Единой</a:t>
            </a:r>
            <a:r>
              <a:rPr sz="3200" b="1" spc="-95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методики </a:t>
            </a:r>
            <a:r>
              <a:rPr sz="3200" b="1" dirty="0">
                <a:latin typeface="Times New Roman"/>
                <a:cs typeface="Times New Roman"/>
              </a:rPr>
              <a:t>социально</a:t>
            </a:r>
            <a:r>
              <a:rPr sz="3200" b="1" spc="-50" dirty="0">
                <a:latin typeface="Times New Roman"/>
                <a:cs typeface="Times New Roman"/>
              </a:rPr>
              <a:t> </a:t>
            </a:r>
            <a:r>
              <a:rPr sz="3200" b="1" spc="-20" dirty="0">
                <a:latin typeface="Times New Roman"/>
                <a:cs typeface="Times New Roman"/>
              </a:rPr>
              <a:t>психологического</a:t>
            </a:r>
            <a:r>
              <a:rPr sz="3200" b="1" spc="-70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тестирования?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78306" y="3312109"/>
            <a:ext cx="10235565" cy="2677795"/>
          </a:xfrm>
          <a:custGeom>
            <a:avLst/>
            <a:gdLst/>
            <a:ahLst/>
            <a:cxnLst/>
            <a:rect l="l" t="t" r="r" b="b"/>
            <a:pathLst>
              <a:path w="10235565" h="2677795">
                <a:moveTo>
                  <a:pt x="10235438" y="0"/>
                </a:moveTo>
                <a:lnTo>
                  <a:pt x="0" y="0"/>
                </a:lnTo>
                <a:lnTo>
                  <a:pt x="0" y="2677668"/>
                </a:lnTo>
                <a:lnTo>
                  <a:pt x="10235438" y="2677668"/>
                </a:lnTo>
                <a:lnTo>
                  <a:pt x="10235438" y="0"/>
                </a:lnTo>
                <a:close/>
              </a:path>
            </a:pathLst>
          </a:custGeom>
          <a:solidFill>
            <a:srgbClr val="D6E1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063548" y="3333750"/>
            <a:ext cx="10060305" cy="25736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985" algn="ctr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latin typeface="Times New Roman"/>
                <a:cs typeface="Times New Roman"/>
              </a:rPr>
              <a:t>Все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ответы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0" dirty="0">
                <a:latin typeface="Times New Roman"/>
                <a:cs typeface="Times New Roman"/>
              </a:rPr>
              <a:t>будут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даваться</a:t>
            </a:r>
            <a:endParaRPr sz="2800">
              <a:latin typeface="Times New Roman"/>
              <a:cs typeface="Times New Roman"/>
            </a:endParaRPr>
          </a:p>
          <a:p>
            <a:pPr marL="2540" algn="ctr">
              <a:lnSpc>
                <a:spcPct val="100000"/>
              </a:lnSpc>
            </a:pPr>
            <a:r>
              <a:rPr sz="2800" b="1" dirty="0">
                <a:latin typeface="Times New Roman"/>
                <a:cs typeface="Times New Roman"/>
              </a:rPr>
              <a:t>на</a:t>
            </a:r>
            <a:r>
              <a:rPr sz="2800" b="1" spc="-9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основе</a:t>
            </a:r>
            <a:r>
              <a:rPr sz="2800" b="1" spc="-90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официального</a:t>
            </a:r>
            <a:r>
              <a:rPr sz="2800" b="1" spc="-65" dirty="0">
                <a:latin typeface="Times New Roman"/>
                <a:cs typeface="Times New Roman"/>
              </a:rPr>
              <a:t> </a:t>
            </a:r>
            <a:r>
              <a:rPr sz="2800" b="1" spc="-25" dirty="0">
                <a:latin typeface="Times New Roman"/>
                <a:cs typeface="Times New Roman"/>
              </a:rPr>
              <a:t>Руководства</a:t>
            </a:r>
            <a:r>
              <a:rPr sz="2800" b="1" spc="-8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по</a:t>
            </a:r>
            <a:r>
              <a:rPr sz="2800" b="1" spc="-85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использованию</a:t>
            </a:r>
            <a:endParaRPr sz="2800">
              <a:latin typeface="Times New Roman"/>
              <a:cs typeface="Times New Roman"/>
            </a:endParaRPr>
          </a:p>
          <a:p>
            <a:pPr marL="12700" marR="5080" indent="4445" algn="ctr">
              <a:lnSpc>
                <a:spcPct val="99100"/>
              </a:lnSpc>
              <a:spcBef>
                <a:spcPts val="30"/>
              </a:spcBef>
            </a:pPr>
            <a:r>
              <a:rPr sz="2800" spc="-10" dirty="0">
                <a:latin typeface="Times New Roman"/>
                <a:cs typeface="Times New Roman"/>
              </a:rPr>
              <a:t>методики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социально-</a:t>
            </a:r>
            <a:r>
              <a:rPr sz="2800" spc="-30" dirty="0">
                <a:latin typeface="Times New Roman"/>
                <a:cs typeface="Times New Roman"/>
              </a:rPr>
              <a:t>психологического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тестирования, </a:t>
            </a:r>
            <a:r>
              <a:rPr sz="2800" b="1" spc="-20" dirty="0">
                <a:latin typeface="Times New Roman"/>
                <a:cs typeface="Times New Roman"/>
              </a:rPr>
              <a:t>утвержденного</a:t>
            </a:r>
            <a:r>
              <a:rPr sz="2800" b="1" spc="-110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Департаментом</a:t>
            </a:r>
            <a:r>
              <a:rPr sz="2800" b="1" spc="-100" dirty="0">
                <a:latin typeface="Times New Roman"/>
                <a:cs typeface="Times New Roman"/>
              </a:rPr>
              <a:t> </a:t>
            </a:r>
            <a:r>
              <a:rPr sz="2800" b="1" spc="-25" dirty="0">
                <a:latin typeface="Times New Roman"/>
                <a:cs typeface="Times New Roman"/>
              </a:rPr>
              <a:t>государственной</a:t>
            </a:r>
            <a:r>
              <a:rPr sz="2800" b="1" spc="-10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политики</a:t>
            </a:r>
            <a:r>
              <a:rPr sz="2800" b="1" spc="-75" dirty="0">
                <a:latin typeface="Times New Roman"/>
                <a:cs typeface="Times New Roman"/>
              </a:rPr>
              <a:t> </a:t>
            </a:r>
            <a:r>
              <a:rPr sz="2800" spc="-50" dirty="0">
                <a:latin typeface="Times New Roman"/>
                <a:cs typeface="Times New Roman"/>
              </a:rPr>
              <a:t>в </a:t>
            </a:r>
            <a:r>
              <a:rPr sz="2800" dirty="0">
                <a:latin typeface="Times New Roman"/>
                <a:cs typeface="Times New Roman"/>
              </a:rPr>
              <a:t>сфере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защиты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прав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детей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Министерства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просвещения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Российской Федерации.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37297" y="1330401"/>
            <a:ext cx="10117455" cy="1200785"/>
          </a:xfrm>
          <a:prstGeom prst="rect">
            <a:avLst/>
          </a:prstGeom>
          <a:solidFill>
            <a:srgbClr val="EBD18B"/>
          </a:solidFill>
        </p:spPr>
        <p:txBody>
          <a:bodyPr vert="horz" wrap="square" lIns="0" tIns="62230" rIns="0" bIns="0" rtlCol="0">
            <a:spAutoFit/>
          </a:bodyPr>
          <a:lstStyle/>
          <a:p>
            <a:pPr marL="169545" marR="161290" indent="443230">
              <a:lnSpc>
                <a:spcPts val="4190"/>
              </a:lnSpc>
              <a:spcBef>
                <a:spcPts val="490"/>
              </a:spcBef>
            </a:pPr>
            <a:r>
              <a:rPr sz="3600" b="1" dirty="0">
                <a:latin typeface="Times New Roman"/>
                <a:cs typeface="Times New Roman"/>
              </a:rPr>
              <a:t>5.</a:t>
            </a:r>
            <a:r>
              <a:rPr sz="3600" b="1" spc="-10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На</a:t>
            </a:r>
            <a:r>
              <a:rPr sz="3600" b="1" spc="-9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что</a:t>
            </a:r>
            <a:r>
              <a:rPr sz="3600" b="1" spc="-100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направлена</a:t>
            </a:r>
            <a:r>
              <a:rPr sz="3600" b="1" spc="-95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методика</a:t>
            </a:r>
            <a:r>
              <a:rPr sz="3600" b="1" spc="-95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социально- </a:t>
            </a:r>
            <a:r>
              <a:rPr sz="3600" b="1" spc="-20" dirty="0">
                <a:latin typeface="Times New Roman"/>
                <a:cs typeface="Times New Roman"/>
              </a:rPr>
              <a:t>психологического</a:t>
            </a:r>
            <a:r>
              <a:rPr sz="3600" b="1" spc="-7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тестирования,</a:t>
            </a:r>
            <a:r>
              <a:rPr sz="3600" b="1" spc="-6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в</a:t>
            </a:r>
            <a:r>
              <a:rPr sz="3600" b="1" spc="-6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чем</a:t>
            </a:r>
            <a:r>
              <a:rPr sz="3600" b="1" spc="-6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ее</a:t>
            </a:r>
            <a:r>
              <a:rPr sz="3600" b="1" spc="-65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суть?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29029" y="3036150"/>
            <a:ext cx="9733915" cy="2677795"/>
          </a:xfrm>
          <a:custGeom>
            <a:avLst/>
            <a:gdLst/>
            <a:ahLst/>
            <a:cxnLst/>
            <a:rect l="l" t="t" r="r" b="b"/>
            <a:pathLst>
              <a:path w="9733915" h="2677795">
                <a:moveTo>
                  <a:pt x="9733915" y="0"/>
                </a:moveTo>
                <a:lnTo>
                  <a:pt x="0" y="0"/>
                </a:lnTo>
                <a:lnTo>
                  <a:pt x="0" y="2677667"/>
                </a:lnTo>
                <a:lnTo>
                  <a:pt x="9733915" y="2677667"/>
                </a:lnTo>
                <a:lnTo>
                  <a:pt x="9733915" y="0"/>
                </a:lnTo>
                <a:close/>
              </a:path>
            </a:pathLst>
          </a:custGeom>
          <a:solidFill>
            <a:srgbClr val="D6E1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07972" y="3057524"/>
            <a:ext cx="9577070" cy="25863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95"/>
              </a:spcBef>
              <a:buFont typeface="Wingdings"/>
              <a:buChar char=""/>
              <a:tabLst>
                <a:tab pos="355600" algn="l"/>
              </a:tabLst>
            </a:pPr>
            <a:r>
              <a:rPr sz="2800" b="1" dirty="0">
                <a:latin typeface="Times New Roman"/>
                <a:cs typeface="Times New Roman"/>
              </a:rPr>
              <a:t>Методика</a:t>
            </a:r>
            <a:r>
              <a:rPr sz="2800" b="1" spc="545" dirty="0">
                <a:latin typeface="Times New Roman"/>
                <a:cs typeface="Times New Roman"/>
              </a:rPr>
              <a:t>  </a:t>
            </a:r>
            <a:r>
              <a:rPr sz="2800" b="1" dirty="0">
                <a:latin typeface="Times New Roman"/>
                <a:cs typeface="Times New Roman"/>
              </a:rPr>
              <a:t>не</a:t>
            </a:r>
            <a:r>
              <a:rPr sz="2800" b="1" spc="535" dirty="0">
                <a:latin typeface="Times New Roman"/>
                <a:cs typeface="Times New Roman"/>
              </a:rPr>
              <a:t>  </a:t>
            </a:r>
            <a:r>
              <a:rPr sz="2800" b="1" dirty="0">
                <a:latin typeface="Times New Roman"/>
                <a:cs typeface="Times New Roman"/>
              </a:rPr>
              <a:t>оценивает</a:t>
            </a:r>
            <a:r>
              <a:rPr sz="2800" b="1" spc="555" dirty="0">
                <a:latin typeface="Times New Roman"/>
                <a:cs typeface="Times New Roman"/>
              </a:rPr>
              <a:t>  </a:t>
            </a:r>
            <a:r>
              <a:rPr sz="2800" b="1" dirty="0">
                <a:latin typeface="Times New Roman"/>
                <a:cs typeface="Times New Roman"/>
              </a:rPr>
              <a:t>детей!</a:t>
            </a:r>
            <a:r>
              <a:rPr sz="2800" b="1" spc="545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При</a:t>
            </a:r>
            <a:r>
              <a:rPr sz="2800" spc="545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работе</a:t>
            </a:r>
            <a:r>
              <a:rPr sz="2800" spc="54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с</a:t>
            </a:r>
            <a:r>
              <a:rPr sz="2800" spc="540" dirty="0">
                <a:latin typeface="Times New Roman"/>
                <a:cs typeface="Times New Roman"/>
              </a:rPr>
              <a:t>  </a:t>
            </a:r>
            <a:r>
              <a:rPr sz="2800" spc="-25" dirty="0">
                <a:latin typeface="Times New Roman"/>
                <a:cs typeface="Times New Roman"/>
              </a:rPr>
              <a:t>ней </a:t>
            </a:r>
            <a:r>
              <a:rPr sz="2800" dirty="0">
                <a:latin typeface="Times New Roman"/>
                <a:cs typeface="Times New Roman"/>
              </a:rPr>
              <a:t>подростки,</a:t>
            </a:r>
            <a:r>
              <a:rPr sz="2800" spc="3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юноши</a:t>
            </a:r>
            <a:r>
              <a:rPr sz="2800" spc="3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и</a:t>
            </a:r>
            <a:r>
              <a:rPr sz="2800" spc="3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девушки</a:t>
            </a:r>
            <a:r>
              <a:rPr sz="2800" spc="3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сами</a:t>
            </a:r>
            <a:r>
              <a:rPr sz="2800" spc="3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оценивают</a:t>
            </a:r>
            <a:r>
              <a:rPr sz="2800" spc="33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социально- психологические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условия,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в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которых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находятся.</a:t>
            </a:r>
            <a:endParaRPr sz="28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5"/>
              </a:spcBef>
              <a:buFont typeface="Wingdings"/>
              <a:buChar char=""/>
              <a:tabLst>
                <a:tab pos="355600" algn="l"/>
              </a:tabLst>
            </a:pPr>
            <a:r>
              <a:rPr sz="2800" dirty="0">
                <a:latin typeface="Times New Roman"/>
                <a:cs typeface="Times New Roman"/>
              </a:rPr>
              <a:t>Это</a:t>
            </a:r>
            <a:r>
              <a:rPr sz="2800" spc="580" dirty="0">
                <a:latin typeface="Times New Roman"/>
                <a:cs typeface="Times New Roman"/>
              </a:rPr>
              <a:t>  </a:t>
            </a:r>
            <a:r>
              <a:rPr sz="2800" b="1" dirty="0">
                <a:latin typeface="Times New Roman"/>
                <a:cs typeface="Times New Roman"/>
              </a:rPr>
              <a:t>опрос,</a:t>
            </a:r>
            <a:r>
              <a:rPr sz="2800" b="1" spc="585" dirty="0">
                <a:latin typeface="Times New Roman"/>
                <a:cs typeface="Times New Roman"/>
              </a:rPr>
              <a:t>  </a:t>
            </a:r>
            <a:r>
              <a:rPr sz="2800" b="1" dirty="0">
                <a:latin typeface="Times New Roman"/>
                <a:cs typeface="Times New Roman"/>
              </a:rPr>
              <a:t>выявляющий</a:t>
            </a:r>
            <a:r>
              <a:rPr sz="2800" b="1" spc="585" dirty="0">
                <a:latin typeface="Times New Roman"/>
                <a:cs typeface="Times New Roman"/>
              </a:rPr>
              <a:t>  </a:t>
            </a:r>
            <a:r>
              <a:rPr sz="2800" b="1" dirty="0">
                <a:latin typeface="Times New Roman"/>
                <a:cs typeface="Times New Roman"/>
              </a:rPr>
              <a:t>мнения,</a:t>
            </a:r>
            <a:r>
              <a:rPr sz="2800" b="1" spc="58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представления</a:t>
            </a:r>
            <a:r>
              <a:rPr sz="2800" spc="590" dirty="0">
                <a:latin typeface="Times New Roman"/>
                <a:cs typeface="Times New Roman"/>
              </a:rPr>
              <a:t>  </a:t>
            </a:r>
            <a:r>
              <a:rPr sz="2800" spc="-50" dirty="0">
                <a:latin typeface="Times New Roman"/>
                <a:cs typeface="Times New Roman"/>
              </a:rPr>
              <a:t>и </a:t>
            </a:r>
            <a:r>
              <a:rPr sz="2800" dirty="0">
                <a:latin typeface="Times New Roman"/>
                <a:cs typeface="Times New Roman"/>
              </a:rPr>
              <a:t>позиции</a:t>
            </a:r>
            <a:r>
              <a:rPr sz="2800" spc="470" dirty="0">
                <a:latin typeface="Times New Roman"/>
                <a:cs typeface="Times New Roman"/>
              </a:rPr>
              <a:t>   </a:t>
            </a:r>
            <a:r>
              <a:rPr sz="2800" dirty="0">
                <a:latin typeface="Times New Roman"/>
                <a:cs typeface="Times New Roman"/>
              </a:rPr>
              <a:t>обучающихся</a:t>
            </a:r>
            <a:r>
              <a:rPr sz="2800" spc="470" dirty="0">
                <a:latin typeface="Times New Roman"/>
                <a:cs typeface="Times New Roman"/>
              </a:rPr>
              <a:t>   </a:t>
            </a:r>
            <a:r>
              <a:rPr sz="2800" dirty="0">
                <a:latin typeface="Times New Roman"/>
                <a:cs typeface="Times New Roman"/>
              </a:rPr>
              <a:t>относительно</a:t>
            </a:r>
            <a:r>
              <a:rPr sz="2800" spc="480" dirty="0">
                <a:latin typeface="Times New Roman"/>
                <a:cs typeface="Times New Roman"/>
              </a:rPr>
              <a:t>   </a:t>
            </a:r>
            <a:r>
              <a:rPr sz="2800" dirty="0">
                <a:latin typeface="Times New Roman"/>
                <a:cs typeface="Times New Roman"/>
              </a:rPr>
              <a:t>их</a:t>
            </a:r>
            <a:r>
              <a:rPr sz="2800" spc="475" dirty="0">
                <a:latin typeface="Times New Roman"/>
                <a:cs typeface="Times New Roman"/>
              </a:rPr>
              <a:t>   </a:t>
            </a:r>
            <a:r>
              <a:rPr sz="2800" dirty="0">
                <a:latin typeface="Times New Roman"/>
                <a:cs typeface="Times New Roman"/>
              </a:rPr>
              <a:t>самих</a:t>
            </a:r>
            <a:r>
              <a:rPr sz="2800" spc="475" dirty="0">
                <a:latin typeface="Times New Roman"/>
                <a:cs typeface="Times New Roman"/>
              </a:rPr>
              <a:t>   </a:t>
            </a:r>
            <a:r>
              <a:rPr sz="2800" spc="-50" dirty="0">
                <a:latin typeface="Times New Roman"/>
                <a:cs typeface="Times New Roman"/>
              </a:rPr>
              <a:t>и </a:t>
            </a:r>
            <a:r>
              <a:rPr sz="2800" spc="-10" dirty="0">
                <a:latin typeface="Times New Roman"/>
                <a:cs typeface="Times New Roman"/>
              </a:rPr>
              <a:t>обстоятельств,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в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которых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они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находятся.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54150" y="1290523"/>
            <a:ext cx="9380220" cy="1200785"/>
          </a:xfrm>
          <a:prstGeom prst="rect">
            <a:avLst/>
          </a:prstGeom>
          <a:solidFill>
            <a:srgbClr val="EBD18B"/>
          </a:solidFill>
        </p:spPr>
        <p:txBody>
          <a:bodyPr vert="horz" wrap="square" lIns="0" tIns="62230" rIns="0" bIns="0" rtlCol="0">
            <a:spAutoFit/>
          </a:bodyPr>
          <a:lstStyle/>
          <a:p>
            <a:pPr marL="250190" marR="242570" indent="1278890">
              <a:lnSpc>
                <a:spcPts val="4190"/>
              </a:lnSpc>
              <a:spcBef>
                <a:spcPts val="490"/>
              </a:spcBef>
            </a:pPr>
            <a:r>
              <a:rPr sz="3600" b="1" dirty="0">
                <a:latin typeface="Times New Roman"/>
                <a:cs typeface="Times New Roman"/>
              </a:rPr>
              <a:t>6.</a:t>
            </a:r>
            <a:r>
              <a:rPr sz="3600" b="1" spc="-95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Выявляет</a:t>
            </a:r>
            <a:r>
              <a:rPr sz="3600" b="1" spc="-7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ли</a:t>
            </a:r>
            <a:r>
              <a:rPr sz="3600" b="1" spc="-85" dirty="0">
                <a:latin typeface="Times New Roman"/>
                <a:cs typeface="Times New Roman"/>
              </a:rPr>
              <a:t> </a:t>
            </a:r>
            <a:r>
              <a:rPr sz="3600" b="1" spc="-20" dirty="0">
                <a:latin typeface="Times New Roman"/>
                <a:cs typeface="Times New Roman"/>
              </a:rPr>
              <a:t>методика</a:t>
            </a:r>
            <a:r>
              <a:rPr sz="3600" b="1" spc="-90" dirty="0">
                <a:latin typeface="Times New Roman"/>
                <a:cs typeface="Times New Roman"/>
              </a:rPr>
              <a:t> </a:t>
            </a:r>
            <a:r>
              <a:rPr sz="3600" b="1" spc="-25" dirty="0">
                <a:latin typeface="Times New Roman"/>
                <a:cs typeface="Times New Roman"/>
              </a:rPr>
              <a:t>СПТ </a:t>
            </a:r>
            <a:r>
              <a:rPr sz="3600" b="1" spc="-10" dirty="0">
                <a:latin typeface="Times New Roman"/>
                <a:cs typeface="Times New Roman"/>
              </a:rPr>
              <a:t>наркопотребление</a:t>
            </a:r>
            <a:r>
              <a:rPr sz="3600" b="1" spc="-114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или</a:t>
            </a:r>
            <a:r>
              <a:rPr sz="3600" b="1" spc="-114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наркозависимость?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99540" y="2731338"/>
            <a:ext cx="9733915" cy="3352800"/>
          </a:xfrm>
          <a:custGeom>
            <a:avLst/>
            <a:gdLst/>
            <a:ahLst/>
            <a:cxnLst/>
            <a:rect l="l" t="t" r="r" b="b"/>
            <a:pathLst>
              <a:path w="9733915" h="3352800">
                <a:moveTo>
                  <a:pt x="9733915" y="0"/>
                </a:moveTo>
                <a:lnTo>
                  <a:pt x="0" y="0"/>
                </a:lnTo>
                <a:lnTo>
                  <a:pt x="0" y="3352800"/>
                </a:lnTo>
                <a:lnTo>
                  <a:pt x="9733915" y="3352800"/>
                </a:lnTo>
                <a:lnTo>
                  <a:pt x="9733915" y="0"/>
                </a:lnTo>
                <a:close/>
              </a:path>
            </a:pathLst>
          </a:custGeom>
          <a:solidFill>
            <a:srgbClr val="D6E1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608959" y="2655679"/>
            <a:ext cx="7245350" cy="1266825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269875" marR="5080" indent="-257810">
              <a:lnSpc>
                <a:spcPct val="108300"/>
              </a:lnSpc>
              <a:spcBef>
                <a:spcPts val="355"/>
              </a:spcBef>
              <a:tabLst>
                <a:tab pos="1082040" algn="l"/>
                <a:tab pos="2418715" algn="l"/>
                <a:tab pos="2962910" algn="l"/>
                <a:tab pos="3141345" algn="l"/>
                <a:tab pos="4276725" algn="l"/>
                <a:tab pos="5555615" algn="l"/>
                <a:tab pos="6482080" algn="l"/>
                <a:tab pos="6710680" algn="l"/>
              </a:tabLst>
            </a:pPr>
            <a:r>
              <a:rPr sz="44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не</a:t>
            </a:r>
            <a:r>
              <a:rPr sz="4400" b="1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sz="4400"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может</a:t>
            </a:r>
            <a:r>
              <a:rPr sz="4400" b="1" dirty="0">
                <a:solidFill>
                  <a:srgbClr val="FF0000"/>
                </a:solidFill>
                <a:latin typeface="Times New Roman"/>
                <a:cs typeface="Times New Roman"/>
              </a:rPr>
              <a:t>		</a:t>
            </a:r>
            <a:r>
              <a:rPr sz="2800" spc="-20" dirty="0">
                <a:latin typeface="Times New Roman"/>
                <a:cs typeface="Times New Roman"/>
              </a:rPr>
              <a:t>быть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Times New Roman"/>
                <a:cs typeface="Times New Roman"/>
              </a:rPr>
              <a:t>использована</a:t>
            </a:r>
            <a:r>
              <a:rPr sz="2800" dirty="0">
                <a:latin typeface="Times New Roman"/>
                <a:cs typeface="Times New Roman"/>
              </a:rPr>
              <a:t>		</a:t>
            </a:r>
            <a:r>
              <a:rPr sz="2800" spc="-25" dirty="0">
                <a:latin typeface="Times New Roman"/>
                <a:cs typeface="Times New Roman"/>
              </a:rPr>
              <a:t>для </a:t>
            </a:r>
            <a:r>
              <a:rPr sz="2800" spc="-10" dirty="0">
                <a:latin typeface="Times New Roman"/>
                <a:cs typeface="Times New Roman"/>
              </a:rPr>
              <a:t>заключения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0" dirty="0">
                <a:latin typeface="Times New Roman"/>
                <a:cs typeface="Times New Roman"/>
              </a:rPr>
              <a:t>о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Times New Roman"/>
                <a:cs typeface="Times New Roman"/>
              </a:rPr>
              <a:t>наркотической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5" dirty="0">
                <a:latin typeface="Times New Roman"/>
                <a:cs typeface="Times New Roman"/>
              </a:rPr>
              <a:t>или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Times New Roman"/>
                <a:cs typeface="Times New Roman"/>
              </a:rPr>
              <a:t>иной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78382" y="2851182"/>
            <a:ext cx="2246630" cy="1527175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2700" marR="5080" indent="449580">
              <a:lnSpc>
                <a:spcPct val="114700"/>
              </a:lnSpc>
              <a:spcBef>
                <a:spcPts val="360"/>
              </a:spcBef>
            </a:pPr>
            <a:r>
              <a:rPr sz="2800" spc="-10" dirty="0">
                <a:latin typeface="Times New Roman"/>
                <a:cs typeface="Times New Roman"/>
              </a:rPr>
              <a:t>Методика </a:t>
            </a:r>
            <a:r>
              <a:rPr sz="2800" spc="-25" dirty="0">
                <a:latin typeface="Times New Roman"/>
                <a:cs typeface="Times New Roman"/>
              </a:rPr>
              <a:t>формулировки </a:t>
            </a:r>
            <a:r>
              <a:rPr sz="2800" spc="-10" dirty="0">
                <a:latin typeface="Times New Roman"/>
                <a:cs typeface="Times New Roman"/>
              </a:rPr>
              <a:t>зависимости.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78382" y="4506696"/>
            <a:ext cx="9577705" cy="13944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449580" algn="just">
              <a:lnSpc>
                <a:spcPct val="107000"/>
              </a:lnSpc>
              <a:spcBef>
                <a:spcPts val="90"/>
              </a:spcBef>
            </a:pPr>
            <a:r>
              <a:rPr sz="2800" dirty="0">
                <a:latin typeface="Times New Roman"/>
                <a:cs typeface="Times New Roman"/>
              </a:rPr>
              <a:t>Она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выявляет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социально-</a:t>
            </a:r>
            <a:r>
              <a:rPr sz="2800" b="1" dirty="0">
                <a:latin typeface="Times New Roman"/>
                <a:cs typeface="Times New Roman"/>
              </a:rPr>
              <a:t>психологические</a:t>
            </a:r>
            <a:r>
              <a:rPr sz="2800" b="1" spc="-30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предпосылки</a:t>
            </a:r>
            <a:r>
              <a:rPr sz="2800" spc="-10" dirty="0">
                <a:latin typeface="Times New Roman"/>
                <a:cs typeface="Times New Roman"/>
              </a:rPr>
              <a:t>, </a:t>
            </a:r>
            <a:r>
              <a:rPr sz="2800" dirty="0">
                <a:latin typeface="Times New Roman"/>
                <a:cs typeface="Times New Roman"/>
              </a:rPr>
              <a:t>которые</a:t>
            </a:r>
            <a:r>
              <a:rPr sz="2800" spc="365" dirty="0">
                <a:latin typeface="Times New Roman"/>
                <a:cs typeface="Times New Roman"/>
              </a:rPr>
              <a:t>    </a:t>
            </a:r>
            <a:r>
              <a:rPr sz="2800" b="1" dirty="0">
                <a:latin typeface="Times New Roman"/>
                <a:cs typeface="Times New Roman"/>
              </a:rPr>
              <a:t>в</a:t>
            </a:r>
            <a:r>
              <a:rPr sz="2800" b="1" spc="365" dirty="0">
                <a:latin typeface="Times New Roman"/>
                <a:cs typeface="Times New Roman"/>
              </a:rPr>
              <a:t>    </a:t>
            </a:r>
            <a:r>
              <a:rPr sz="2800" b="1" dirty="0">
                <a:latin typeface="Times New Roman"/>
                <a:cs typeface="Times New Roman"/>
              </a:rPr>
              <a:t>определенных</a:t>
            </a:r>
            <a:r>
              <a:rPr sz="2800" b="1" spc="365" dirty="0">
                <a:latin typeface="Times New Roman"/>
                <a:cs typeface="Times New Roman"/>
              </a:rPr>
              <a:t>    </a:t>
            </a:r>
            <a:r>
              <a:rPr sz="2800" b="1" dirty="0">
                <a:latin typeface="Times New Roman"/>
                <a:cs typeface="Times New Roman"/>
              </a:rPr>
              <a:t>обстоятельствах</a:t>
            </a:r>
            <a:r>
              <a:rPr sz="2800" b="1" spc="365" dirty="0">
                <a:latin typeface="Times New Roman"/>
                <a:cs typeface="Times New Roman"/>
              </a:rPr>
              <a:t>    </a:t>
            </a:r>
            <a:r>
              <a:rPr sz="2800" b="1" spc="-10" dirty="0">
                <a:latin typeface="Times New Roman"/>
                <a:cs typeface="Times New Roman"/>
              </a:rPr>
              <a:t>могут </a:t>
            </a:r>
            <a:r>
              <a:rPr sz="2800" b="1" spc="-25" dirty="0">
                <a:latin typeface="Times New Roman"/>
                <a:cs typeface="Times New Roman"/>
              </a:rPr>
              <a:t>спровоцировать</a:t>
            </a:r>
            <a:r>
              <a:rPr sz="2800" b="1" spc="-10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желание</a:t>
            </a:r>
            <a:r>
              <a:rPr sz="2800" spc="-11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попробовать</a:t>
            </a:r>
            <a:r>
              <a:rPr sz="2800" spc="-12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наркотик.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81378" y="1364818"/>
            <a:ext cx="9380220" cy="1200785"/>
          </a:xfrm>
          <a:prstGeom prst="rect">
            <a:avLst/>
          </a:prstGeom>
          <a:solidFill>
            <a:srgbClr val="EBD18B"/>
          </a:solidFill>
        </p:spPr>
        <p:txBody>
          <a:bodyPr vert="horz" wrap="square" lIns="0" tIns="62230" rIns="0" bIns="0" rtlCol="0">
            <a:spAutoFit/>
          </a:bodyPr>
          <a:lstStyle/>
          <a:p>
            <a:pPr marL="728980" marR="506095" indent="-213360">
              <a:lnSpc>
                <a:spcPts val="4190"/>
              </a:lnSpc>
              <a:spcBef>
                <a:spcPts val="490"/>
              </a:spcBef>
            </a:pPr>
            <a:r>
              <a:rPr sz="3600" b="1" dirty="0">
                <a:latin typeface="Times New Roman"/>
                <a:cs typeface="Times New Roman"/>
              </a:rPr>
              <a:t>7.</a:t>
            </a:r>
            <a:r>
              <a:rPr sz="3600" b="1" spc="-12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Кто</a:t>
            </a:r>
            <a:r>
              <a:rPr sz="3600" b="1" spc="-13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может</a:t>
            </a:r>
            <a:r>
              <a:rPr sz="3600" b="1" spc="-12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дать</a:t>
            </a:r>
            <a:r>
              <a:rPr sz="3600" b="1" spc="-130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заключение</a:t>
            </a:r>
            <a:r>
              <a:rPr sz="3600" b="1" spc="-12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о</a:t>
            </a:r>
            <a:r>
              <a:rPr sz="3600" b="1" spc="-114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том,</a:t>
            </a:r>
            <a:r>
              <a:rPr sz="3600" b="1" spc="-120" dirty="0">
                <a:latin typeface="Times New Roman"/>
                <a:cs typeface="Times New Roman"/>
              </a:rPr>
              <a:t> </a:t>
            </a:r>
            <a:r>
              <a:rPr sz="3600" b="1" spc="-25" dirty="0">
                <a:latin typeface="Times New Roman"/>
                <a:cs typeface="Times New Roman"/>
              </a:rPr>
              <a:t>что </a:t>
            </a:r>
            <a:r>
              <a:rPr sz="3600" b="1" dirty="0">
                <a:latin typeface="Times New Roman"/>
                <a:cs typeface="Times New Roman"/>
              </a:rPr>
              <a:t>Ваш</a:t>
            </a:r>
            <a:r>
              <a:rPr sz="3600" b="1" spc="-10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ребенок</a:t>
            </a:r>
            <a:r>
              <a:rPr sz="3600" b="1" spc="-100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употребляет</a:t>
            </a:r>
            <a:r>
              <a:rPr sz="3600" b="1" spc="-105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наркотики?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12723" y="3144278"/>
            <a:ext cx="10117455" cy="2727325"/>
          </a:xfrm>
          <a:custGeom>
            <a:avLst/>
            <a:gdLst/>
            <a:ahLst/>
            <a:cxnLst/>
            <a:rect l="l" t="t" r="r" b="b"/>
            <a:pathLst>
              <a:path w="10117455" h="2727325">
                <a:moveTo>
                  <a:pt x="10117455" y="0"/>
                </a:moveTo>
                <a:lnTo>
                  <a:pt x="0" y="0"/>
                </a:lnTo>
                <a:lnTo>
                  <a:pt x="0" y="2727071"/>
                </a:lnTo>
                <a:lnTo>
                  <a:pt x="10117455" y="2727071"/>
                </a:lnTo>
                <a:lnTo>
                  <a:pt x="10117455" y="0"/>
                </a:lnTo>
                <a:close/>
              </a:path>
            </a:pathLst>
          </a:custGeom>
          <a:solidFill>
            <a:srgbClr val="D6E1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091590" y="3129711"/>
            <a:ext cx="9961880" cy="26352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448945" algn="just">
              <a:lnSpc>
                <a:spcPct val="107100"/>
              </a:lnSpc>
              <a:spcBef>
                <a:spcPts val="90"/>
              </a:spcBef>
            </a:pPr>
            <a:r>
              <a:rPr sz="3200" dirty="0">
                <a:latin typeface="Times New Roman"/>
                <a:cs typeface="Times New Roman"/>
              </a:rPr>
              <a:t>Такое</a:t>
            </a:r>
            <a:r>
              <a:rPr sz="3200" spc="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заключение</a:t>
            </a:r>
            <a:r>
              <a:rPr sz="3200" spc="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может</a:t>
            </a:r>
            <a:r>
              <a:rPr sz="3200" spc="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дать</a:t>
            </a:r>
            <a:r>
              <a:rPr sz="3200" spc="8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только</a:t>
            </a:r>
            <a:r>
              <a:rPr sz="3200" b="1" spc="85" dirty="0">
                <a:latin typeface="Times New Roman"/>
                <a:cs typeface="Times New Roman"/>
              </a:rPr>
              <a:t> </a:t>
            </a:r>
            <a:r>
              <a:rPr sz="3200" b="1" spc="-40" dirty="0">
                <a:latin typeface="Times New Roman"/>
                <a:cs typeface="Times New Roman"/>
              </a:rPr>
              <a:t>врач-</a:t>
            </a:r>
            <a:r>
              <a:rPr sz="3200" b="1" spc="-10" dirty="0">
                <a:latin typeface="Times New Roman"/>
                <a:cs typeface="Times New Roman"/>
              </a:rPr>
              <a:t>нарколог </a:t>
            </a:r>
            <a:r>
              <a:rPr sz="3200" dirty="0">
                <a:latin typeface="Times New Roman"/>
                <a:cs typeface="Times New Roman"/>
              </a:rPr>
              <a:t>после</a:t>
            </a:r>
            <a:r>
              <a:rPr sz="3200" spc="60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проведения</a:t>
            </a:r>
            <a:r>
              <a:rPr sz="3200" spc="59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профилактического</a:t>
            </a:r>
            <a:r>
              <a:rPr sz="3200" spc="605" dirty="0">
                <a:latin typeface="Times New Roman"/>
                <a:cs typeface="Times New Roman"/>
              </a:rPr>
              <a:t>  </a:t>
            </a:r>
            <a:r>
              <a:rPr sz="3200" spc="-10" dirty="0">
                <a:latin typeface="Times New Roman"/>
                <a:cs typeface="Times New Roman"/>
              </a:rPr>
              <a:t>медицинского </a:t>
            </a:r>
            <a:r>
              <a:rPr sz="3200" dirty="0">
                <a:latin typeface="Times New Roman"/>
                <a:cs typeface="Times New Roman"/>
              </a:rPr>
              <a:t>осмотра,</a:t>
            </a:r>
            <a:r>
              <a:rPr sz="3200" spc="60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включающего</a:t>
            </a:r>
            <a:r>
              <a:rPr sz="3200" spc="6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забор</a:t>
            </a:r>
            <a:r>
              <a:rPr sz="3200" spc="59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и</a:t>
            </a:r>
            <a:r>
              <a:rPr sz="3200" spc="5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анализ</a:t>
            </a:r>
            <a:r>
              <a:rPr sz="3200" spc="60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биологического </a:t>
            </a:r>
            <a:r>
              <a:rPr sz="3200" dirty="0">
                <a:latin typeface="Times New Roman"/>
                <a:cs typeface="Times New Roman"/>
              </a:rPr>
              <a:t>материала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(кровь,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моча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и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т.д.)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с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использованием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химико- </a:t>
            </a:r>
            <a:r>
              <a:rPr sz="3200" spc="-30" dirty="0">
                <a:latin typeface="Times New Roman"/>
                <a:cs typeface="Times New Roman"/>
              </a:rPr>
              <a:t>токсикологического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исследования.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70038" y="1172083"/>
            <a:ext cx="9792970" cy="1754505"/>
          </a:xfrm>
          <a:prstGeom prst="rect">
            <a:avLst/>
          </a:prstGeom>
          <a:solidFill>
            <a:srgbClr val="EBD18B"/>
          </a:solidFill>
        </p:spPr>
        <p:txBody>
          <a:bodyPr vert="horz" wrap="square" lIns="0" tIns="31114" rIns="0" bIns="0" rtlCol="0">
            <a:spAutoFit/>
          </a:bodyPr>
          <a:lstStyle/>
          <a:p>
            <a:pPr marL="742315">
              <a:lnSpc>
                <a:spcPct val="100000"/>
              </a:lnSpc>
              <a:spcBef>
                <a:spcPts val="244"/>
              </a:spcBef>
            </a:pPr>
            <a:r>
              <a:rPr sz="3600" b="1" dirty="0">
                <a:latin typeface="Times New Roman"/>
                <a:cs typeface="Times New Roman"/>
              </a:rPr>
              <a:t>8.</a:t>
            </a:r>
            <a:r>
              <a:rPr sz="3600" b="1" spc="-114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Можно</a:t>
            </a:r>
            <a:r>
              <a:rPr sz="3600" b="1" spc="-11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ли</a:t>
            </a:r>
            <a:r>
              <a:rPr sz="3600" b="1" spc="-11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сказать,</a:t>
            </a:r>
            <a:r>
              <a:rPr sz="3600" b="1" spc="-11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что</a:t>
            </a:r>
            <a:r>
              <a:rPr sz="3600" b="1" spc="-110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методика</a:t>
            </a:r>
            <a:r>
              <a:rPr sz="3600" b="1" spc="-114" dirty="0">
                <a:latin typeface="Times New Roman"/>
                <a:cs typeface="Times New Roman"/>
              </a:rPr>
              <a:t> </a:t>
            </a:r>
            <a:r>
              <a:rPr sz="3600" b="1" spc="-25" dirty="0">
                <a:latin typeface="Times New Roman"/>
                <a:cs typeface="Times New Roman"/>
              </a:rPr>
              <a:t>СПТ</a:t>
            </a:r>
            <a:endParaRPr sz="3600">
              <a:latin typeface="Times New Roman"/>
              <a:cs typeface="Times New Roman"/>
            </a:endParaRPr>
          </a:p>
          <a:p>
            <a:pPr marL="591185" marR="221615" indent="-364490">
              <a:lnSpc>
                <a:spcPts val="4190"/>
              </a:lnSpc>
              <a:spcBef>
                <a:spcPts val="245"/>
              </a:spcBef>
            </a:pPr>
            <a:r>
              <a:rPr sz="3600" b="1" dirty="0">
                <a:latin typeface="Times New Roman"/>
                <a:cs typeface="Times New Roman"/>
              </a:rPr>
              <a:t>изучает</a:t>
            </a:r>
            <a:r>
              <a:rPr sz="3600" b="1" spc="-170" dirty="0">
                <a:latin typeface="Times New Roman"/>
                <a:cs typeface="Times New Roman"/>
              </a:rPr>
              <a:t> </a:t>
            </a:r>
            <a:r>
              <a:rPr sz="3600" b="1" spc="-25" dirty="0">
                <a:latin typeface="Times New Roman"/>
                <a:cs typeface="Times New Roman"/>
              </a:rPr>
              <a:t>«глубинные</a:t>
            </a:r>
            <a:r>
              <a:rPr sz="3600" b="1" spc="-13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психические</a:t>
            </a:r>
            <a:r>
              <a:rPr sz="3600" b="1" spc="-150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проблемы» обучающегося</a:t>
            </a:r>
            <a:r>
              <a:rPr sz="3600" b="1" spc="-10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и</a:t>
            </a:r>
            <a:r>
              <a:rPr sz="3600" b="1" spc="-10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«копается</a:t>
            </a:r>
            <a:r>
              <a:rPr sz="3600" b="1" spc="-9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в</a:t>
            </a:r>
            <a:r>
              <a:rPr sz="3600" b="1" spc="-10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его</a:t>
            </a:r>
            <a:r>
              <a:rPr sz="3600" b="1" spc="-100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мозгах»?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70038" y="3087941"/>
            <a:ext cx="9792970" cy="3067050"/>
          </a:xfrm>
          <a:custGeom>
            <a:avLst/>
            <a:gdLst/>
            <a:ahLst/>
            <a:cxnLst/>
            <a:rect l="l" t="t" r="r" b="b"/>
            <a:pathLst>
              <a:path w="9792970" h="3067050">
                <a:moveTo>
                  <a:pt x="9792970" y="0"/>
                </a:moveTo>
                <a:lnTo>
                  <a:pt x="0" y="0"/>
                </a:lnTo>
                <a:lnTo>
                  <a:pt x="0" y="3066542"/>
                </a:lnTo>
                <a:lnTo>
                  <a:pt x="9792970" y="3066542"/>
                </a:lnTo>
                <a:lnTo>
                  <a:pt x="9792970" y="0"/>
                </a:lnTo>
                <a:close/>
              </a:path>
            </a:pathLst>
          </a:custGeom>
          <a:solidFill>
            <a:srgbClr val="D6E1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248867" y="3079724"/>
            <a:ext cx="3020695" cy="9372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449580">
              <a:lnSpc>
                <a:spcPct val="106900"/>
              </a:lnSpc>
              <a:spcBef>
                <a:spcPts val="95"/>
              </a:spcBef>
              <a:tabLst>
                <a:tab pos="1524635" algn="l"/>
              </a:tabLst>
            </a:pPr>
            <a:r>
              <a:rPr sz="2800" spc="-20" dirty="0">
                <a:latin typeface="Times New Roman"/>
                <a:cs typeface="Times New Roman"/>
              </a:rPr>
              <a:t>Нет.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35" dirty="0">
                <a:latin typeface="Times New Roman"/>
                <a:cs typeface="Times New Roman"/>
              </a:rPr>
              <a:t>Методика </a:t>
            </a:r>
            <a:r>
              <a:rPr sz="2800" spc="-10" dirty="0">
                <a:latin typeface="Times New Roman"/>
                <a:cs typeface="Times New Roman"/>
              </a:rPr>
              <a:t>психиатрической.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91659" y="3079724"/>
            <a:ext cx="6492875" cy="9372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84480">
              <a:lnSpc>
                <a:spcPct val="106900"/>
              </a:lnSpc>
              <a:spcBef>
                <a:spcPts val="95"/>
              </a:spcBef>
              <a:tabLst>
                <a:tab pos="1064260" algn="l"/>
                <a:tab pos="1871980" algn="l"/>
                <a:tab pos="2813685" algn="l"/>
                <a:tab pos="3627754" algn="l"/>
                <a:tab pos="4205605" algn="l"/>
                <a:tab pos="5034280" algn="l"/>
                <a:tab pos="6095365" algn="l"/>
              </a:tabLst>
            </a:pPr>
            <a:r>
              <a:rPr sz="2800" spc="-25" dirty="0">
                <a:latin typeface="Times New Roman"/>
                <a:cs typeface="Times New Roman"/>
              </a:rPr>
              <a:t>не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6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является	</a:t>
            </a:r>
            <a:r>
              <a:rPr sz="2800" spc="-25" dirty="0">
                <a:latin typeface="Times New Roman"/>
                <a:cs typeface="Times New Roman"/>
              </a:rPr>
              <a:t>ни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Times New Roman"/>
                <a:cs typeface="Times New Roman"/>
              </a:rPr>
              <a:t>клинической,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5" dirty="0">
                <a:latin typeface="Times New Roman"/>
                <a:cs typeface="Times New Roman"/>
              </a:rPr>
              <a:t>ни Она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b="1" spc="-25" dirty="0">
                <a:latin typeface="Times New Roman"/>
                <a:cs typeface="Times New Roman"/>
              </a:rPr>
              <a:t>не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10" dirty="0">
                <a:latin typeface="Times New Roman"/>
                <a:cs typeface="Times New Roman"/>
              </a:rPr>
              <a:t>направлена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25" dirty="0">
                <a:latin typeface="Times New Roman"/>
                <a:cs typeface="Times New Roman"/>
              </a:rPr>
              <a:t>на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10" dirty="0">
                <a:latin typeface="Times New Roman"/>
                <a:cs typeface="Times New Roman"/>
              </a:rPr>
              <a:t>изучение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48867" y="4022597"/>
            <a:ext cx="9636125" cy="20510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5"/>
              </a:spcBef>
            </a:pPr>
            <a:r>
              <a:rPr sz="2800" b="1" spc="-20" dirty="0">
                <a:latin typeface="Times New Roman"/>
                <a:cs typeface="Times New Roman"/>
              </a:rPr>
              <a:t>глубинных</a:t>
            </a:r>
            <a:r>
              <a:rPr sz="2800" b="1" spc="-12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особенностей</a:t>
            </a:r>
            <a:r>
              <a:rPr sz="2800" b="1" spc="-130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психики</a:t>
            </a:r>
            <a:r>
              <a:rPr sz="2800" spc="-10" dirty="0"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  <a:p>
            <a:pPr marL="12700" marR="5080" indent="449580" algn="just">
              <a:lnSpc>
                <a:spcPct val="107200"/>
              </a:lnSpc>
              <a:spcBef>
                <a:spcPts val="1785"/>
              </a:spcBef>
            </a:pPr>
            <a:r>
              <a:rPr sz="2800" dirty="0">
                <a:latin typeface="Times New Roman"/>
                <a:cs typeface="Times New Roman"/>
              </a:rPr>
              <a:t>Методика</a:t>
            </a:r>
            <a:r>
              <a:rPr sz="2800" spc="29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оценивает</a:t>
            </a:r>
            <a:r>
              <a:rPr sz="2800" b="1" spc="2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степень</a:t>
            </a:r>
            <a:r>
              <a:rPr sz="2800" spc="29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неблагоприятности</a:t>
            </a:r>
            <a:r>
              <a:rPr sz="2800" spc="3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условий, </a:t>
            </a:r>
            <a:r>
              <a:rPr sz="2800" dirty="0">
                <a:latin typeface="Times New Roman"/>
                <a:cs typeface="Times New Roman"/>
              </a:rPr>
              <a:t>в</a:t>
            </a:r>
            <a:r>
              <a:rPr sz="2800" spc="3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которых</a:t>
            </a:r>
            <a:r>
              <a:rPr sz="2800" spc="3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находится</a:t>
            </a:r>
            <a:r>
              <a:rPr sz="2800" spc="29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ребенок,</a:t>
            </a:r>
            <a:r>
              <a:rPr sz="2800" spc="3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и</a:t>
            </a:r>
            <a:r>
              <a:rPr sz="2800" spc="31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провоцирование</a:t>
            </a:r>
            <a:r>
              <a:rPr sz="2800" b="1" spc="30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ребенка</a:t>
            </a:r>
            <a:r>
              <a:rPr sz="2800" b="1" spc="320" dirty="0">
                <a:latin typeface="Times New Roman"/>
                <a:cs typeface="Times New Roman"/>
              </a:rPr>
              <a:t> </a:t>
            </a:r>
            <a:r>
              <a:rPr sz="2800" b="1" spc="-50" dirty="0">
                <a:latin typeface="Times New Roman"/>
                <a:cs typeface="Times New Roman"/>
              </a:rPr>
              <a:t>к </a:t>
            </a:r>
            <a:r>
              <a:rPr sz="2800" b="1" dirty="0">
                <a:latin typeface="Times New Roman"/>
                <a:cs typeface="Times New Roman"/>
              </a:rPr>
              <a:t>пробе</a:t>
            </a:r>
            <a:r>
              <a:rPr sz="2800" b="1" spc="-100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Times New Roman"/>
                <a:cs typeface="Times New Roman"/>
              </a:rPr>
              <a:t>наркотика</a:t>
            </a:r>
            <a:r>
              <a:rPr sz="2800" b="1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этими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условиями.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1022</Words>
  <Application>Microsoft Office PowerPoint</Application>
  <PresentationFormat>Широкоэкранный</PresentationFormat>
  <Paragraphs>141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7" baseType="lpstr">
      <vt:lpstr>Times New Roman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Lubov</dc:creator>
  <cp:lastModifiedBy>User</cp:lastModifiedBy>
  <cp:revision>1</cp:revision>
  <dcterms:created xsi:type="dcterms:W3CDTF">2025-03-02T14:52:52Z</dcterms:created>
  <dcterms:modified xsi:type="dcterms:W3CDTF">2025-03-02T14:57:27Z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2019-09-18T00:00:00Z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2025-03-02T00:00:00Z</vt:filetime>
  </property>
  <property fmtid="{D5CDD505-2E9C-101B-9397-08002B2CF9AE}" pid="5" name="Producer">
    <vt:lpwstr>Microsoft® PowerPoint® 2010</vt:lpwstr>
  </property>
</Properties>
</file>